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7" r:id="rId9"/>
    <p:sldId id="279" r:id="rId10"/>
    <p:sldId id="307" r:id="rId11"/>
    <p:sldId id="311" r:id="rId12"/>
    <p:sldId id="280" r:id="rId13"/>
    <p:sldId id="281" r:id="rId14"/>
    <p:sldId id="260" r:id="rId15"/>
    <p:sldId id="262" r:id="rId16"/>
    <p:sldId id="261" r:id="rId17"/>
    <p:sldId id="263" r:id="rId18"/>
    <p:sldId id="282" r:id="rId19"/>
    <p:sldId id="293" r:id="rId20"/>
    <p:sldId id="273" r:id="rId21"/>
    <p:sldId id="296" r:id="rId22"/>
    <p:sldId id="274" r:id="rId23"/>
    <p:sldId id="297" r:id="rId24"/>
    <p:sldId id="298" r:id="rId25"/>
    <p:sldId id="299" r:id="rId26"/>
    <p:sldId id="300" r:id="rId27"/>
    <p:sldId id="308" r:id="rId28"/>
    <p:sldId id="309" r:id="rId29"/>
    <p:sldId id="294" r:id="rId30"/>
    <p:sldId id="278" r:id="rId31"/>
    <p:sldId id="268" r:id="rId32"/>
    <p:sldId id="272" r:id="rId33"/>
    <p:sldId id="303" r:id="rId34"/>
    <p:sldId id="283" r:id="rId35"/>
    <p:sldId id="301" r:id="rId36"/>
    <p:sldId id="302" r:id="rId37"/>
    <p:sldId id="305" r:id="rId38"/>
    <p:sldId id="306" r:id="rId39"/>
    <p:sldId id="269" r:id="rId40"/>
    <p:sldId id="270" r:id="rId41"/>
    <p:sldId id="276" r:id="rId42"/>
    <p:sldId id="277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2" r:id="rId51"/>
    <p:sldId id="291" r:id="rId52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3339">
          <p15:clr>
            <a:srgbClr val="A4A3A4"/>
          </p15:clr>
        </p15:guide>
        <p15:guide id="7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75918" autoAdjust="0"/>
  </p:normalViewPr>
  <p:slideViewPr>
    <p:cSldViewPr snapToGrid="0">
      <p:cViewPr>
        <p:scale>
          <a:sx n="100" d="100"/>
          <a:sy n="100" d="100"/>
        </p:scale>
        <p:origin x="-1614" y="72"/>
      </p:cViewPr>
      <p:guideLst>
        <p:guide pos="5012"/>
        <p:guide orient="horz" pos="3339"/>
        <p:guide pos="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2022/7/28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  在一個網路系統當中，網路量測扮演著一個十分重要的腳色。因為對於諸多網路應用以及管理來說，量測是他們不可或缺的基礎，像是網路狀態的監控或者是網路安全的防禦等等，都需要仰賴網路量測的結果，來做出相對應的分析或者是反應。</a:t>
            </a:r>
            <a:endParaRPr lang="en-US" altLang="zh-TW" dirty="0"/>
          </a:p>
          <a:p>
            <a:r>
              <a:rPr lang="zh-TW" altLang="en-US" dirty="0"/>
              <a:t>因此，為了讓這些</a:t>
            </a:r>
            <a:r>
              <a:rPr lang="en-US" altLang="zh-TW" dirty="0"/>
              <a:t>application</a:t>
            </a:r>
            <a:r>
              <a:rPr lang="zh-TW" altLang="en-US" dirty="0"/>
              <a:t>可以正常運作，量測的方法是十分重要且不可或缺的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6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41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1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28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86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3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Partial/Sampling</a:t>
            </a:r>
            <a:br>
              <a:rPr lang="en-US" altLang="zh-TW" dirty="0"/>
            </a:br>
            <a:r>
              <a:rPr lang="en-US" altLang="zh-TW" sz="1200" dirty="0"/>
              <a:t>Only sample packets or flows, or collect detailed statistics based on a preconfigured list of conditionals.</a:t>
            </a:r>
          </a:p>
          <a:p>
            <a:r>
              <a:rPr lang="en-US" altLang="zh-TW" b="1" dirty="0"/>
              <a:t>Sketch-based</a:t>
            </a:r>
            <a:br>
              <a:rPr lang="en-US" altLang="zh-TW" b="1" dirty="0"/>
            </a:br>
            <a:r>
              <a:rPr lang="en-US" altLang="zh-TW" sz="1200" dirty="0"/>
              <a:t>Collects the information of every packet in a compact data structure, namely sketch, on network devices.</a:t>
            </a:r>
            <a:endParaRPr lang="en-US" altLang="zh-TW" sz="1200" b="1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41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3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85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56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5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0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</a:t>
            </a:r>
            <a:r>
              <a:rPr lang="en-US" altLang="zh-TW" dirty="0"/>
              <a:t>switch</a:t>
            </a:r>
            <a:r>
              <a:rPr lang="zh-TW" altLang="en-US" dirty="0"/>
              <a:t>的合作，不需要每一個</a:t>
            </a:r>
            <a:r>
              <a:rPr lang="en-US" altLang="zh-TW" dirty="0"/>
              <a:t>switch</a:t>
            </a:r>
            <a:r>
              <a:rPr lang="zh-TW" altLang="en-US" dirty="0"/>
              <a:t>都去紀錄，而只要某幾個</a:t>
            </a:r>
            <a:r>
              <a:rPr lang="en-US" altLang="zh-TW" dirty="0"/>
              <a:t>switch</a:t>
            </a:r>
            <a:r>
              <a:rPr lang="zh-TW" altLang="en-US" dirty="0"/>
              <a:t>去紀錄就好。</a:t>
            </a:r>
            <a:endParaRPr lang="en-US" altLang="zh-TW" dirty="0"/>
          </a:p>
          <a:p>
            <a:r>
              <a:rPr lang="zh-TW" altLang="en-US" dirty="0"/>
              <a:t>有點像是分散式，合作式的</a:t>
            </a:r>
            <a:r>
              <a:rPr lang="en-US" altLang="zh-TW" dirty="0"/>
              <a:t>sketch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6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7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9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111年7月28日星期四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sv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35.svg"/><Relationship Id="rId12" Type="http://schemas.openxmlformats.org/officeDocument/2006/relationships/image" Target="../media/image42.png"/><Relationship Id="rId17" Type="http://schemas.openxmlformats.org/officeDocument/2006/relationships/image" Target="../media/image28.svg"/><Relationship Id="rId2" Type="http://schemas.openxmlformats.org/officeDocument/2006/relationships/image" Target="../media/image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5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37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7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4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5.svg"/><Relationship Id="rId5" Type="http://schemas.openxmlformats.org/officeDocument/2006/relationships/image" Target="../media/image13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45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59.sv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47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6.sv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6.sv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6.sv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6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Relationship Id="rId9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890060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926127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926127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78181"/>
              </p:ext>
            </p:extLst>
          </p:nvPr>
        </p:nvGraphicFramePr>
        <p:xfrm>
          <a:off x="1857639" y="3166367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943390"/>
              </p:ext>
            </p:extLst>
          </p:nvPr>
        </p:nvGraphicFramePr>
        <p:xfrm>
          <a:off x="5066481" y="314395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53341"/>
              </p:ext>
            </p:extLst>
          </p:nvPr>
        </p:nvGraphicFramePr>
        <p:xfrm>
          <a:off x="1857639" y="448196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77899"/>
              </p:ext>
            </p:extLst>
          </p:nvPr>
        </p:nvGraphicFramePr>
        <p:xfrm>
          <a:off x="5066481" y="4481965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7EE321D4-61B4-4F43-B686-ABCAFABFA7B4}"/>
              </a:ext>
            </a:extLst>
          </p:cNvPr>
          <p:cNvSpPr/>
          <p:nvPr/>
        </p:nvSpPr>
        <p:spPr>
          <a:xfrm>
            <a:off x="3865955" y="22909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箭號: 向右 109">
            <a:extLst>
              <a:ext uri="{FF2B5EF4-FFF2-40B4-BE49-F238E27FC236}">
                <a16:creationId xmlns:a16="http://schemas.microsoft.com/office/drawing/2014/main" id="{5BB1B3B7-2636-4A3E-A91C-C8E95BDB1804}"/>
              </a:ext>
            </a:extLst>
          </p:cNvPr>
          <p:cNvSpPr/>
          <p:nvPr/>
        </p:nvSpPr>
        <p:spPr>
          <a:xfrm rot="8100000">
            <a:off x="3897194" y="388881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箭號: 向右 110">
            <a:extLst>
              <a:ext uri="{FF2B5EF4-FFF2-40B4-BE49-F238E27FC236}">
                <a16:creationId xmlns:a16="http://schemas.microsoft.com/office/drawing/2014/main" id="{C90D2FB6-CAC9-4E5E-BD73-DED2445F74D6}"/>
              </a:ext>
            </a:extLst>
          </p:cNvPr>
          <p:cNvSpPr/>
          <p:nvPr/>
        </p:nvSpPr>
        <p:spPr>
          <a:xfrm>
            <a:off x="3876299" y="532698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667425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660261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2218965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2220566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323652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E617043-D94C-4B73-85B9-EB5ABF3C0F83}"/>
              </a:ext>
            </a:extLst>
          </p:cNvPr>
          <p:cNvSpPr/>
          <p:nvPr/>
        </p:nvSpPr>
        <p:spPr>
          <a:xfrm>
            <a:off x="2221589" y="3236522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2E7AC9F-C3E3-4344-BECC-96904F73501F}"/>
              </a:ext>
            </a:extLst>
          </p:cNvPr>
          <p:cNvSpPr/>
          <p:nvPr/>
        </p:nvSpPr>
        <p:spPr>
          <a:xfrm>
            <a:off x="2681837" y="323652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7F982A-EBA5-45DB-928B-AB4F405B3915}"/>
              </a:ext>
            </a:extLst>
          </p:cNvPr>
          <p:cNvSpPr/>
          <p:nvPr/>
        </p:nvSpPr>
        <p:spPr>
          <a:xfrm>
            <a:off x="3441506" y="3242323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368D3A3-D36F-488D-A54F-FA5B356CD575}"/>
              </a:ext>
            </a:extLst>
          </p:cNvPr>
          <p:cNvSpPr/>
          <p:nvPr/>
        </p:nvSpPr>
        <p:spPr>
          <a:xfrm>
            <a:off x="5137280" y="322964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9502666-84CF-47D9-A17E-67CB2D1DA5D5}"/>
              </a:ext>
            </a:extLst>
          </p:cNvPr>
          <p:cNvSpPr/>
          <p:nvPr/>
        </p:nvSpPr>
        <p:spPr>
          <a:xfrm>
            <a:off x="5438753" y="322964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3229648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5D5CB2B-1A10-4E41-BBFD-70AE4A58E218}"/>
              </a:ext>
            </a:extLst>
          </p:cNvPr>
          <p:cNvSpPr/>
          <p:nvPr/>
        </p:nvSpPr>
        <p:spPr>
          <a:xfrm>
            <a:off x="6658670" y="3235449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909D2E6-32E4-4F1E-8ABA-BA4D3B99F0A7}"/>
              </a:ext>
            </a:extLst>
          </p:cNvPr>
          <p:cNvSpPr/>
          <p:nvPr/>
        </p:nvSpPr>
        <p:spPr>
          <a:xfrm>
            <a:off x="1920116" y="4571507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3AD8BE8-6921-4DED-BECD-5EC89E108336}"/>
              </a:ext>
            </a:extLst>
          </p:cNvPr>
          <p:cNvSpPr/>
          <p:nvPr/>
        </p:nvSpPr>
        <p:spPr>
          <a:xfrm>
            <a:off x="2221589" y="4571507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3E23AE7-C7B2-41DB-A56C-00478B24A639}"/>
              </a:ext>
            </a:extLst>
          </p:cNvPr>
          <p:cNvSpPr/>
          <p:nvPr/>
        </p:nvSpPr>
        <p:spPr>
          <a:xfrm>
            <a:off x="3758900" y="458483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57730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AD9E309-C03E-4F0D-80B8-3739E11933A0}"/>
              </a:ext>
            </a:extLst>
          </p:cNvPr>
          <p:cNvSpPr/>
          <p:nvPr/>
        </p:nvSpPr>
        <p:spPr>
          <a:xfrm>
            <a:off x="5127060" y="457113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FED166E-40F4-4E7D-8702-5477FD383FBA}"/>
              </a:ext>
            </a:extLst>
          </p:cNvPr>
          <p:cNvSpPr/>
          <p:nvPr/>
        </p:nvSpPr>
        <p:spPr>
          <a:xfrm>
            <a:off x="5428533" y="4571138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27755" y="4256247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4AE34F5-522A-4E4A-B4D9-6E7AA9FEEEE3}"/>
              </a:ext>
            </a:extLst>
          </p:cNvPr>
          <p:cNvSpPr/>
          <p:nvPr/>
        </p:nvSpPr>
        <p:spPr>
          <a:xfrm>
            <a:off x="6648450" y="4576939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2" name="圖形 201" descr="嚎啕大哭 (無填滿)">
            <a:extLst>
              <a:ext uri="{FF2B5EF4-FFF2-40B4-BE49-F238E27FC236}">
                <a16:creationId xmlns:a16="http://schemas.microsoft.com/office/drawing/2014/main" id="{2ACFEF2A-1BBE-4EDD-B0E5-CC4C3900E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9033" y="4995862"/>
            <a:ext cx="1114422" cy="1114422"/>
          </a:xfrm>
          <a:prstGeom prst="rect">
            <a:avLst/>
          </a:prstGeom>
        </p:spPr>
      </p:pic>
      <p:sp>
        <p:nvSpPr>
          <p:cNvPr id="203" name="投影片編號版面配置區 3">
            <a:extLst>
              <a:ext uri="{FF2B5EF4-FFF2-40B4-BE49-F238E27FC236}">
                <a16:creationId xmlns:a16="http://schemas.microsoft.com/office/drawing/2014/main" id="{9B4BAF32-220C-49C1-8360-60F5D953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1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8" grpId="0" animBg="1"/>
      <p:bldP spid="182" grpId="0" animBg="1"/>
      <p:bldP spid="183" grpId="0" animBg="1"/>
      <p:bldP spid="184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890060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926127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926127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7639" y="3166367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66481" y="314395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7639" y="448196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66481" y="4481965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7EE321D4-61B4-4F43-B686-ABCAFABFA7B4}"/>
              </a:ext>
            </a:extLst>
          </p:cNvPr>
          <p:cNvSpPr/>
          <p:nvPr/>
        </p:nvSpPr>
        <p:spPr>
          <a:xfrm>
            <a:off x="3865955" y="22909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箭號: 向右 109">
            <a:extLst>
              <a:ext uri="{FF2B5EF4-FFF2-40B4-BE49-F238E27FC236}">
                <a16:creationId xmlns:a16="http://schemas.microsoft.com/office/drawing/2014/main" id="{5BB1B3B7-2636-4A3E-A91C-C8E95BDB1804}"/>
              </a:ext>
            </a:extLst>
          </p:cNvPr>
          <p:cNvSpPr/>
          <p:nvPr/>
        </p:nvSpPr>
        <p:spPr>
          <a:xfrm rot="8100000">
            <a:off x="3897194" y="388881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箭號: 向右 110">
            <a:extLst>
              <a:ext uri="{FF2B5EF4-FFF2-40B4-BE49-F238E27FC236}">
                <a16:creationId xmlns:a16="http://schemas.microsoft.com/office/drawing/2014/main" id="{C90D2FB6-CAC9-4E5E-BD73-DED2445F74D6}"/>
              </a:ext>
            </a:extLst>
          </p:cNvPr>
          <p:cNvSpPr/>
          <p:nvPr/>
        </p:nvSpPr>
        <p:spPr>
          <a:xfrm>
            <a:off x="3876299" y="532698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667425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660261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2218965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2220566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323652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3229648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57730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30186" y="457245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形 43" descr="戴眼鏡的臉 (無填滿)">
            <a:extLst>
              <a:ext uri="{FF2B5EF4-FFF2-40B4-BE49-F238E27FC236}">
                <a16:creationId xmlns:a16="http://schemas.microsoft.com/office/drawing/2014/main" id="{AF31EF26-511D-4068-A7E3-0E5D705C8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28063" y="5062000"/>
            <a:ext cx="982146" cy="982146"/>
          </a:xfrm>
          <a:prstGeom prst="rect">
            <a:avLst/>
          </a:prstGeom>
        </p:spPr>
      </p:pic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2FEA66B3-C913-4EBE-A2B6-F25490F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1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2" grpId="0" animBg="1"/>
      <p:bldP spid="197" grpId="0" animBg="1"/>
      <p:bldP spid="2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BF581-C7AF-4253-A3DF-2BE49C51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82857"/>
              </p:ext>
            </p:extLst>
          </p:nvPr>
        </p:nvGraphicFramePr>
        <p:xfrm>
          <a:off x="282964" y="2605225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242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3713145" y="1891523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56BB6F9-F8F5-47B6-B94D-1C738676A25B}"/>
              </a:ext>
            </a:extLst>
          </p:cNvPr>
          <p:cNvGrpSpPr/>
          <p:nvPr/>
        </p:nvGrpSpPr>
        <p:grpSpPr>
          <a:xfrm>
            <a:off x="2895190" y="1884359"/>
            <a:ext cx="893988" cy="791725"/>
            <a:chOff x="1899008" y="2354495"/>
            <a:chExt cx="893988" cy="791725"/>
          </a:xfrm>
        </p:grpSpPr>
        <p:pic>
          <p:nvPicPr>
            <p:cNvPr id="66" name="圖形 65" descr="信封">
              <a:extLst>
                <a:ext uri="{FF2B5EF4-FFF2-40B4-BE49-F238E27FC236}">
                  <a16:creationId xmlns:a16="http://schemas.microsoft.com/office/drawing/2014/main" id="{87A3BC9D-7ADC-4B3E-A348-4484373F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BA6A5CE-7255-4887-9C4E-B4B0940F045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0E2363F-1A2F-4CA4-ABE5-9A7B610FAD78}"/>
              </a:ext>
            </a:extLst>
          </p:cNvPr>
          <p:cNvGrpSpPr/>
          <p:nvPr/>
        </p:nvGrpSpPr>
        <p:grpSpPr>
          <a:xfrm>
            <a:off x="2077235" y="1891506"/>
            <a:ext cx="893988" cy="791725"/>
            <a:chOff x="1899008" y="2354495"/>
            <a:chExt cx="893988" cy="791725"/>
          </a:xfrm>
        </p:grpSpPr>
        <p:pic>
          <p:nvPicPr>
            <p:cNvPr id="69" name="圖形 68" descr="信封">
              <a:extLst>
                <a:ext uri="{FF2B5EF4-FFF2-40B4-BE49-F238E27FC236}">
                  <a16:creationId xmlns:a16="http://schemas.microsoft.com/office/drawing/2014/main" id="{80CE3DAF-D02F-4B86-A46B-EE824C98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4073D4B-258D-4CAC-9E33-FAF85810980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8D45800-4E28-40A8-BB64-449AA39CF13D}"/>
              </a:ext>
            </a:extLst>
          </p:cNvPr>
          <p:cNvGrpSpPr/>
          <p:nvPr/>
        </p:nvGrpSpPr>
        <p:grpSpPr>
          <a:xfrm>
            <a:off x="1248195" y="1893107"/>
            <a:ext cx="893988" cy="791725"/>
            <a:chOff x="1899008" y="2354495"/>
            <a:chExt cx="893988" cy="791725"/>
          </a:xfrm>
        </p:grpSpPr>
        <p:pic>
          <p:nvPicPr>
            <p:cNvPr id="72" name="圖形 71" descr="信封">
              <a:extLst>
                <a:ext uri="{FF2B5EF4-FFF2-40B4-BE49-F238E27FC236}">
                  <a16:creationId xmlns:a16="http://schemas.microsoft.com/office/drawing/2014/main" id="{7F2EA0DE-CF34-466A-BDE5-972C40CF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F50995D-BEDA-4734-AEC7-94CD962D10E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018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765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1831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212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6B3663B5-5BD1-4D3F-A2CF-72EA1D67C359}"/>
              </a:ext>
            </a:extLst>
          </p:cNvPr>
          <p:cNvGrpSpPr/>
          <p:nvPr/>
        </p:nvGrpSpPr>
        <p:grpSpPr>
          <a:xfrm>
            <a:off x="3793520" y="4344231"/>
            <a:ext cx="893988" cy="791725"/>
            <a:chOff x="1899008" y="2354495"/>
            <a:chExt cx="893988" cy="791725"/>
          </a:xfrm>
        </p:grpSpPr>
        <p:pic>
          <p:nvPicPr>
            <p:cNvPr id="120" name="圖形 119" descr="信封">
              <a:extLst>
                <a:ext uri="{FF2B5EF4-FFF2-40B4-BE49-F238E27FC236}">
                  <a16:creationId xmlns:a16="http://schemas.microsoft.com/office/drawing/2014/main" id="{E06A6204-ED05-44DA-9F09-8C7742DA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3F91184D-63C0-490E-92E7-034C5AA2CB5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C48AE53-F6BA-4315-B7FC-924292D2487C}"/>
              </a:ext>
            </a:extLst>
          </p:cNvPr>
          <p:cNvGrpSpPr/>
          <p:nvPr/>
        </p:nvGrpSpPr>
        <p:grpSpPr>
          <a:xfrm>
            <a:off x="2157610" y="4344214"/>
            <a:ext cx="893988" cy="791725"/>
            <a:chOff x="1899008" y="2354495"/>
            <a:chExt cx="893988" cy="791725"/>
          </a:xfrm>
        </p:grpSpPr>
        <p:pic>
          <p:nvPicPr>
            <p:cNvPr id="126" name="圖形 125" descr="信封">
              <a:extLst>
                <a:ext uri="{FF2B5EF4-FFF2-40B4-BE49-F238E27FC236}">
                  <a16:creationId xmlns:a16="http://schemas.microsoft.com/office/drawing/2014/main" id="{1AF0E11B-1624-4547-92F8-8054505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F4EB1A8-EE9C-4C23-898A-07F639DA4F40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05F0F39-3D6D-416F-8115-BFFFBA21169F}"/>
              </a:ext>
            </a:extLst>
          </p:cNvPr>
          <p:cNvGrpSpPr/>
          <p:nvPr/>
        </p:nvGrpSpPr>
        <p:grpSpPr>
          <a:xfrm>
            <a:off x="1328570" y="4345815"/>
            <a:ext cx="893988" cy="791725"/>
            <a:chOff x="1899008" y="2354495"/>
            <a:chExt cx="893988" cy="791725"/>
          </a:xfrm>
        </p:grpSpPr>
        <p:pic>
          <p:nvPicPr>
            <p:cNvPr id="129" name="圖形 128" descr="信封">
              <a:extLst>
                <a:ext uri="{FF2B5EF4-FFF2-40B4-BE49-F238E27FC236}">
                  <a16:creationId xmlns:a16="http://schemas.microsoft.com/office/drawing/2014/main" id="{7FC19B73-377B-4DE6-8032-1D484409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223F7911-40E5-4344-B35D-882C2D19B03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67042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718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2041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A4F7F196-4368-4578-9B1D-00F354F3F098}"/>
              </a:ext>
            </a:extLst>
          </p:cNvPr>
          <p:cNvGrpSpPr/>
          <p:nvPr/>
        </p:nvGrpSpPr>
        <p:grpSpPr>
          <a:xfrm>
            <a:off x="8233280" y="1048698"/>
            <a:ext cx="893988" cy="791725"/>
            <a:chOff x="1899008" y="2354495"/>
            <a:chExt cx="893988" cy="791725"/>
          </a:xfrm>
        </p:grpSpPr>
        <p:pic>
          <p:nvPicPr>
            <p:cNvPr id="138" name="圖形 137" descr="信封">
              <a:extLst>
                <a:ext uri="{FF2B5EF4-FFF2-40B4-BE49-F238E27FC236}">
                  <a16:creationId xmlns:a16="http://schemas.microsoft.com/office/drawing/2014/main" id="{978A0D1E-C7F5-4389-9F8B-0FAD0CDE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1BAE94E-8287-4253-A5D3-6177FCD26B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E4D4A073-0749-417E-9B72-CB174D6D5ACE}"/>
              </a:ext>
            </a:extLst>
          </p:cNvPr>
          <p:cNvGrpSpPr/>
          <p:nvPr/>
        </p:nvGrpSpPr>
        <p:grpSpPr>
          <a:xfrm>
            <a:off x="7415325" y="1041534"/>
            <a:ext cx="893988" cy="791725"/>
            <a:chOff x="1899008" y="2354495"/>
            <a:chExt cx="893988" cy="791725"/>
          </a:xfrm>
        </p:grpSpPr>
        <p:pic>
          <p:nvPicPr>
            <p:cNvPr id="141" name="圖形 140" descr="信封">
              <a:extLst>
                <a:ext uri="{FF2B5EF4-FFF2-40B4-BE49-F238E27FC236}">
                  <a16:creationId xmlns:a16="http://schemas.microsoft.com/office/drawing/2014/main" id="{B995ADCB-FF24-4DD0-9619-9086A69B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F6A9183-31C6-4CF1-AB9E-75F3CE25F19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87B6C6E-5FF2-473E-AF03-0388A1A6C1E0}"/>
              </a:ext>
            </a:extLst>
          </p:cNvPr>
          <p:cNvGrpSpPr/>
          <p:nvPr/>
        </p:nvGrpSpPr>
        <p:grpSpPr>
          <a:xfrm>
            <a:off x="5768330" y="1050282"/>
            <a:ext cx="893988" cy="791725"/>
            <a:chOff x="1899008" y="2354495"/>
            <a:chExt cx="893988" cy="791725"/>
          </a:xfrm>
        </p:grpSpPr>
        <p:pic>
          <p:nvPicPr>
            <p:cNvPr id="147" name="圖形 146" descr="信封">
              <a:extLst>
                <a:ext uri="{FF2B5EF4-FFF2-40B4-BE49-F238E27FC236}">
                  <a16:creationId xmlns:a16="http://schemas.microsoft.com/office/drawing/2014/main" id="{5BF97140-E772-49AF-B711-6E59DC7F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58795043-1E1E-4100-A22A-E0F5B09E61CA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58147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2231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442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393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862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603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0701963-FAC8-4504-8373-0DE48F159496}"/>
              </a:ext>
            </a:extLst>
          </p:cNvPr>
          <p:cNvGrpSpPr/>
          <p:nvPr/>
        </p:nvGrpSpPr>
        <p:grpSpPr>
          <a:xfrm>
            <a:off x="8113180" y="3482097"/>
            <a:ext cx="893988" cy="791725"/>
            <a:chOff x="1899008" y="2354495"/>
            <a:chExt cx="893988" cy="791725"/>
          </a:xfrm>
        </p:grpSpPr>
        <p:pic>
          <p:nvPicPr>
            <p:cNvPr id="156" name="圖形 155" descr="信封">
              <a:extLst>
                <a:ext uri="{FF2B5EF4-FFF2-40B4-BE49-F238E27FC236}">
                  <a16:creationId xmlns:a16="http://schemas.microsoft.com/office/drawing/2014/main" id="{55ABFDCD-1572-4C55-9FEE-BE8E1F9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201D37CF-1664-4BA7-B5F6-7D4B76CEDA93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B6058319-C412-4FB5-B4FE-5B083DE251F1}"/>
              </a:ext>
            </a:extLst>
          </p:cNvPr>
          <p:cNvGrpSpPr/>
          <p:nvPr/>
        </p:nvGrpSpPr>
        <p:grpSpPr>
          <a:xfrm>
            <a:off x="7295225" y="3474933"/>
            <a:ext cx="893988" cy="791725"/>
            <a:chOff x="1899008" y="2354495"/>
            <a:chExt cx="893988" cy="791725"/>
          </a:xfrm>
        </p:grpSpPr>
        <p:pic>
          <p:nvPicPr>
            <p:cNvPr id="159" name="圖形 158" descr="信封">
              <a:extLst>
                <a:ext uri="{FF2B5EF4-FFF2-40B4-BE49-F238E27FC236}">
                  <a16:creationId xmlns:a16="http://schemas.microsoft.com/office/drawing/2014/main" id="{ADB0A992-1E12-4E4D-A1B5-B88B6D10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DAE1378E-63A1-4B81-8D3D-16415DED6F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896B63A7-DA50-4E51-B7F7-4AAB1CCCD3C3}"/>
              </a:ext>
            </a:extLst>
          </p:cNvPr>
          <p:cNvGrpSpPr/>
          <p:nvPr/>
        </p:nvGrpSpPr>
        <p:grpSpPr>
          <a:xfrm>
            <a:off x="6477270" y="3482080"/>
            <a:ext cx="893988" cy="791725"/>
            <a:chOff x="1899008" y="2354495"/>
            <a:chExt cx="893988" cy="791725"/>
          </a:xfrm>
        </p:grpSpPr>
        <p:pic>
          <p:nvPicPr>
            <p:cNvPr id="162" name="圖形 161" descr="信封">
              <a:extLst>
                <a:ext uri="{FF2B5EF4-FFF2-40B4-BE49-F238E27FC236}">
                  <a16:creationId xmlns:a16="http://schemas.microsoft.com/office/drawing/2014/main" id="{ED2E7F05-2830-41B2-9AE5-7FCA1271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43DD64-0BF2-488F-A412-2476C3F4600F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72" name="圖形 171" descr="嚎啕大哭 (無填滿)">
            <a:extLst>
              <a:ext uri="{FF2B5EF4-FFF2-40B4-BE49-F238E27FC236}">
                <a16:creationId xmlns:a16="http://schemas.microsoft.com/office/drawing/2014/main" id="{DE3C8A99-BC64-44FA-BDD0-B6A3FD906D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88961" y="5267194"/>
            <a:ext cx="1114422" cy="1114422"/>
          </a:xfrm>
          <a:prstGeom prst="rect">
            <a:avLst/>
          </a:prstGeom>
        </p:spPr>
      </p:pic>
      <p:pic>
        <p:nvPicPr>
          <p:cNvPr id="173" name="圖形 172" descr="嚎啕大哭 (無填滿)">
            <a:extLst>
              <a:ext uri="{FF2B5EF4-FFF2-40B4-BE49-F238E27FC236}">
                <a16:creationId xmlns:a16="http://schemas.microsoft.com/office/drawing/2014/main" id="{43448C02-D35F-4EB9-81D3-EC3802063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9899" y="2565798"/>
            <a:ext cx="1114422" cy="1114422"/>
          </a:xfrm>
          <a:prstGeom prst="rect">
            <a:avLst/>
          </a:prstGeom>
        </p:spPr>
      </p:pic>
      <p:pic>
        <p:nvPicPr>
          <p:cNvPr id="174" name="圖形 173" descr="嚎啕大哭 (無填滿)">
            <a:extLst>
              <a:ext uri="{FF2B5EF4-FFF2-40B4-BE49-F238E27FC236}">
                <a16:creationId xmlns:a16="http://schemas.microsoft.com/office/drawing/2014/main" id="{F347B363-648E-45A9-B301-488C4A3043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13180" y="1813005"/>
            <a:ext cx="1114422" cy="1114422"/>
          </a:xfrm>
          <a:prstGeom prst="rect">
            <a:avLst/>
          </a:prstGeom>
        </p:spPr>
      </p:pic>
      <p:pic>
        <p:nvPicPr>
          <p:cNvPr id="175" name="圖形 174" descr="嚎啕大哭 (無填滿)">
            <a:extLst>
              <a:ext uri="{FF2B5EF4-FFF2-40B4-BE49-F238E27FC236}">
                <a16:creationId xmlns:a16="http://schemas.microsoft.com/office/drawing/2014/main" id="{83BED2DA-3061-4626-AD1F-840953F6C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6276" y="4493818"/>
            <a:ext cx="1114422" cy="111442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B4C06BF-774A-D349-9A43-EF8A2C36C489}"/>
              </a:ext>
            </a:extLst>
          </p:cNvPr>
          <p:cNvSpPr txBox="1"/>
          <p:nvPr/>
        </p:nvSpPr>
        <p:spPr>
          <a:xfrm>
            <a:off x="5994891" y="170737"/>
            <a:ext cx="30187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這兩頁我在聽你講一下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圖我覺得太複雜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應該可以畫一個fat-free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然後畫兩個flow 走一樣的路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傳統的方法都在一個switch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(or 每個switch)做sketch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然後說會碰撞就好</a:t>
            </a:r>
          </a:p>
        </p:txBody>
      </p:sp>
      <p:pic>
        <p:nvPicPr>
          <p:cNvPr id="94" name="內容版面配置區 6" descr="關閉">
            <a:extLst>
              <a:ext uri="{FF2B5EF4-FFF2-40B4-BE49-F238E27FC236}">
                <a16:creationId xmlns:a16="http://schemas.microsoft.com/office/drawing/2014/main" id="{2829DA3C-3C0F-437D-9A20-FA31C0BF15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01725"/>
              </p:ext>
            </p:extLst>
          </p:nvPr>
        </p:nvGraphicFramePr>
        <p:xfrm>
          <a:off x="282964" y="261527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79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1192543" y="1861474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263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75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0997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18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50776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89" name="圖形 88" descr="戴眼鏡的臉 (無填滿)">
            <a:extLst>
              <a:ext uri="{FF2B5EF4-FFF2-40B4-BE49-F238E27FC236}">
                <a16:creationId xmlns:a16="http://schemas.microsoft.com/office/drawing/2014/main" id="{05441901-D681-4D46-B6BD-5F47DC5756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24077" y="1637944"/>
            <a:ext cx="982146" cy="982146"/>
          </a:xfrm>
          <a:prstGeom prst="rect">
            <a:avLst/>
          </a:prstGeom>
        </p:spPr>
      </p:pic>
      <p:pic>
        <p:nvPicPr>
          <p:cNvPr id="90" name="圖形 89" descr="戴眼鏡的臉 (無填滿)">
            <a:extLst>
              <a:ext uri="{FF2B5EF4-FFF2-40B4-BE49-F238E27FC236}">
                <a16:creationId xmlns:a16="http://schemas.microsoft.com/office/drawing/2014/main" id="{6940EB28-AC7E-471C-BD23-63413091E5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813" y="5502094"/>
            <a:ext cx="982146" cy="982146"/>
          </a:xfrm>
          <a:prstGeom prst="rect">
            <a:avLst/>
          </a:prstGeom>
        </p:spPr>
      </p:pic>
      <p:pic>
        <p:nvPicPr>
          <p:cNvPr id="91" name="圖形 90" descr="戴眼鏡的臉 (無填滿)">
            <a:extLst>
              <a:ext uri="{FF2B5EF4-FFF2-40B4-BE49-F238E27FC236}">
                <a16:creationId xmlns:a16="http://schemas.microsoft.com/office/drawing/2014/main" id="{1AD94AC4-E73B-4A46-85D7-7D21CDC9DC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9370" y="812771"/>
            <a:ext cx="982146" cy="982146"/>
          </a:xfrm>
          <a:prstGeom prst="rect">
            <a:avLst/>
          </a:prstGeom>
        </p:spPr>
      </p:pic>
      <p:pic>
        <p:nvPicPr>
          <p:cNvPr id="92" name="內容版面配置區 91" descr="戴眼鏡的臉 (無填滿)">
            <a:extLst>
              <a:ext uri="{FF2B5EF4-FFF2-40B4-BE49-F238E27FC236}">
                <a16:creationId xmlns:a16="http://schemas.microsoft.com/office/drawing/2014/main" id="{A6312899-83C2-43CF-BE21-7BC216B5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08185" y="4732924"/>
            <a:ext cx="914400" cy="914400"/>
          </a:xfrm>
          <a:prstGeom prst="rect">
            <a:avLst/>
          </a:prstGeom>
        </p:spPr>
      </p:pic>
      <p:pic>
        <p:nvPicPr>
          <p:cNvPr id="65" name="內容版面配置區 6" descr="關閉">
            <a:extLst>
              <a:ext uri="{FF2B5EF4-FFF2-40B4-BE49-F238E27FC236}">
                <a16:creationId xmlns:a16="http://schemas.microsoft.com/office/drawing/2014/main" id="{1C2FD60F-66FA-4F0F-B42B-5B4E80E374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Multi-Switch Cooperative monitoring</a:t>
            </a:r>
          </a:p>
          <a:p>
            <a:pPr lvl="1"/>
            <a:r>
              <a:rPr lang="en-US" altLang="zh-TW" dirty="0"/>
              <a:t>Alleviate the degree of collisions </a:t>
            </a:r>
          </a:p>
          <a:p>
            <a:pPr lvl="1"/>
            <a:r>
              <a:rPr lang="en-US" altLang="zh-TW" dirty="0"/>
              <a:t>Reduce the worst ARE of all flows</a:t>
            </a:r>
          </a:p>
          <a:p>
            <a:pPr lvl="1"/>
            <a:r>
              <a:rPr lang="en-US" altLang="zh-TW" dirty="0"/>
              <a:t>Enhance efficiency of packet 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A85DE280-3B10-40F8-AB4D-4A6CB3D6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9720" y="4255032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67BE4F4A-EC97-4A36-BDF9-AC73B70C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206" y="4233261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C821459A-8A45-4A74-B58F-B81A5D216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67" y="4244754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508EDB8A-6FC4-430F-A8D7-42AD8A5E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03" y="3517146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17FB1F65-9BCF-43A7-A7B7-C92622120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619" y="5531336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75BDA296-5549-447D-8BE6-D3EEC075A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433" y="3517146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15459123-0E62-4840-A72B-1397EEC3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433" y="5533851"/>
            <a:ext cx="914400" cy="914400"/>
          </a:xfrm>
          <a:prstGeom prst="rect">
            <a:avLst/>
          </a:prstGeom>
        </p:spPr>
      </p:pic>
      <p:pic>
        <p:nvPicPr>
          <p:cNvPr id="12" name="圖形 11" descr="報紙">
            <a:extLst>
              <a:ext uri="{FF2B5EF4-FFF2-40B4-BE49-F238E27FC236}">
                <a16:creationId xmlns:a16="http://schemas.microsoft.com/office/drawing/2014/main" id="{347EDC73-0397-4EDF-944E-F0B66A954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0466" y="5246240"/>
            <a:ext cx="914400" cy="914400"/>
          </a:xfrm>
          <a:prstGeom prst="rect">
            <a:avLst/>
          </a:prstGeom>
        </p:spPr>
      </p:pic>
      <p:pic>
        <p:nvPicPr>
          <p:cNvPr id="13" name="圖形 12" descr="報紙">
            <a:extLst>
              <a:ext uri="{FF2B5EF4-FFF2-40B4-BE49-F238E27FC236}">
                <a16:creationId xmlns:a16="http://schemas.microsoft.com/office/drawing/2014/main" id="{7739C4AB-71C2-4280-8003-DFBC0FAC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2393" y="5159154"/>
            <a:ext cx="914400" cy="914400"/>
          </a:xfrm>
          <a:prstGeom prst="rect">
            <a:avLst/>
          </a:prstGeom>
        </p:spPr>
      </p:pic>
      <p:pic>
        <p:nvPicPr>
          <p:cNvPr id="14" name="圖形 13" descr="報紙">
            <a:extLst>
              <a:ext uri="{FF2B5EF4-FFF2-40B4-BE49-F238E27FC236}">
                <a16:creationId xmlns:a16="http://schemas.microsoft.com/office/drawing/2014/main" id="{B7DC6DD1-B3E7-4A7F-AF12-2A17AC44A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393" y="3144964"/>
            <a:ext cx="914400" cy="914400"/>
          </a:xfrm>
          <a:prstGeom prst="rect">
            <a:avLst/>
          </a:prstGeom>
        </p:spPr>
      </p:pic>
      <p:pic>
        <p:nvPicPr>
          <p:cNvPr id="15" name="圖形 14" descr="報紙">
            <a:extLst>
              <a:ext uri="{FF2B5EF4-FFF2-40B4-BE49-F238E27FC236}">
                <a16:creationId xmlns:a16="http://schemas.microsoft.com/office/drawing/2014/main" id="{C767433A-1577-46B2-9E81-7F4A397228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0827" y="4066291"/>
            <a:ext cx="914400" cy="914400"/>
          </a:xfrm>
          <a:prstGeom prst="rect">
            <a:avLst/>
          </a:prstGeom>
        </p:spPr>
      </p:pic>
      <p:pic>
        <p:nvPicPr>
          <p:cNvPr id="16" name="圖形 15" descr="報紙">
            <a:extLst>
              <a:ext uri="{FF2B5EF4-FFF2-40B4-BE49-F238E27FC236}">
                <a16:creationId xmlns:a16="http://schemas.microsoft.com/office/drawing/2014/main" id="{3FA3E9C1-3B3D-4C3F-9ACE-99E98A4F40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0467" y="4098949"/>
            <a:ext cx="914400" cy="914400"/>
          </a:xfrm>
          <a:prstGeom prst="rect">
            <a:avLst/>
          </a:prstGeom>
        </p:spPr>
      </p:pic>
      <p:pic>
        <p:nvPicPr>
          <p:cNvPr id="17" name="圖形 16" descr="報紙">
            <a:extLst>
              <a:ext uri="{FF2B5EF4-FFF2-40B4-BE49-F238E27FC236}">
                <a16:creationId xmlns:a16="http://schemas.microsoft.com/office/drawing/2014/main" id="{3634C1B9-FBD5-44DA-9DE0-FC5D2EF23B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0466" y="3195435"/>
            <a:ext cx="914400" cy="914400"/>
          </a:xfrm>
          <a:prstGeom prst="rect">
            <a:avLst/>
          </a:prstGeom>
        </p:spPr>
      </p:pic>
      <p:pic>
        <p:nvPicPr>
          <p:cNvPr id="18" name="圖形 17" descr="報紙">
            <a:extLst>
              <a:ext uri="{FF2B5EF4-FFF2-40B4-BE49-F238E27FC236}">
                <a16:creationId xmlns:a16="http://schemas.microsoft.com/office/drawing/2014/main" id="{89ED1D37-AAD9-4EB9-A284-A817EE01C5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14800" y="40989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How to assign flows to switches?</a:t>
            </a:r>
          </a:p>
          <a:p>
            <a:pPr lvl="1"/>
            <a:r>
              <a:rPr lang="en-US" altLang="zh-TW" dirty="0"/>
              <a:t>Distribute monitoring load among switches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How to provide heterogeneous monitoring resolutions for different flows?</a:t>
            </a:r>
          </a:p>
          <a:p>
            <a:pPr lvl="1"/>
            <a:r>
              <a:rPr lang="en-US" altLang="zh-TW" dirty="0"/>
              <a:t>More important flows, higher monitoring precision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FD32479-631B-42CB-B968-B50686DE035E}"/>
              </a:ext>
            </a:extLst>
          </p:cNvPr>
          <p:cNvSpPr txBox="1"/>
          <p:nvPr/>
        </p:nvSpPr>
        <p:spPr>
          <a:xfrm>
            <a:off x="7091987" y="58003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不太確定要怎麼講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想跟老師討論一下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r>
              <a:rPr lang="x-none" altLang="zh-TW" dirty="0"/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flows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monitoring switches of each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worst ARE of all flows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Flow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Path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Switch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694290" y="259124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ARE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Can its ARE be better?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/>
              <a:t>End</a:t>
            </a:r>
            <a:endParaRPr lang="zh-TW" altLang="en-US" sz="2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56355-8B2D-40CD-BCA8-6B3686BC262B}"/>
              </a:ext>
            </a:extLst>
          </p:cNvPr>
          <p:cNvSpPr txBox="1"/>
          <p:nvPr/>
        </p:nvSpPr>
        <p:spPr>
          <a:xfrm>
            <a:off x="5608081" y="462082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best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 animBg="1"/>
      <p:bldP spid="43" grpId="0"/>
      <p:bldP spid="44" grpId="0"/>
      <p:bldP spid="47" grpId="0" animBg="1"/>
      <p:bldP spid="57" grpId="0"/>
      <p:bldP spid="61" grpId="0"/>
      <p:bldP spid="62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186270E-8BDF-4BC3-8386-AFA4C63E5A23}"/>
              </a:ext>
            </a:extLst>
          </p:cNvPr>
          <p:cNvSpPr/>
          <p:nvPr/>
        </p:nvSpPr>
        <p:spPr>
          <a:xfrm>
            <a:off x="5039544" y="4825973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4F016974-212C-4CA5-B666-23D668644C35}"/>
              </a:ext>
            </a:extLst>
          </p:cNvPr>
          <p:cNvSpPr/>
          <p:nvPr/>
        </p:nvSpPr>
        <p:spPr>
          <a:xfrm>
            <a:off x="2484159" y="4820424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 Path Selection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r>
              <a:rPr lang="en-US" altLang="zh-TW" dirty="0"/>
              <a:t>Every flow use the same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D29C-3D86-204E-9C89-0DE83E673DDA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003387" y="2859286"/>
            <a:ext cx="202170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>
            <a:off x="2484455" y="4584874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5039543" y="458424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1F62712-8772-4A4E-AE95-C7516F232230}"/>
              </a:ext>
            </a:extLst>
          </p:cNvPr>
          <p:cNvSpPr/>
          <p:nvPr/>
        </p:nvSpPr>
        <p:spPr>
          <a:xfrm>
            <a:off x="2484455" y="4363257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C8E3219B-9F74-401E-B6C5-6F8E4CBAEE39}"/>
              </a:ext>
            </a:extLst>
          </p:cNvPr>
          <p:cNvSpPr/>
          <p:nvPr/>
        </p:nvSpPr>
        <p:spPr>
          <a:xfrm>
            <a:off x="5039544" y="4353761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010E9D8-1845-4191-BEF3-0ABD8B48295E}"/>
              </a:ext>
            </a:extLst>
          </p:cNvPr>
          <p:cNvSpPr txBox="1"/>
          <p:nvPr/>
        </p:nvSpPr>
        <p:spPr>
          <a:xfrm>
            <a:off x="7002821" y="3681988"/>
            <a:ext cx="2021707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21608F0-22E2-4463-B3CE-E0FE11E9B4E0}"/>
              </a:ext>
            </a:extLst>
          </p:cNvPr>
          <p:cNvSpPr txBox="1"/>
          <p:nvPr/>
        </p:nvSpPr>
        <p:spPr>
          <a:xfrm>
            <a:off x="7002820" y="2016898"/>
            <a:ext cx="202170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084F23E8-7062-4F60-B5E4-7ED0E8ACBD5F}"/>
              </a:ext>
            </a:extLst>
          </p:cNvPr>
          <p:cNvSpPr txBox="1"/>
          <p:nvPr/>
        </p:nvSpPr>
        <p:spPr>
          <a:xfrm>
            <a:off x="5266015" y="72020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要是大家都選最短，會全部撞在一起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大家能選擇放的</a:t>
            </a:r>
            <a:r>
              <a:rPr lang="en-US" altLang="zh-TW" dirty="0">
                <a:highlight>
                  <a:srgbClr val="00FFFF"/>
                </a:highlight>
              </a:rPr>
              <a:t>switch set</a:t>
            </a:r>
            <a:r>
              <a:rPr lang="zh-TW" altLang="en-US" dirty="0">
                <a:highlight>
                  <a:srgbClr val="00FFFF"/>
                </a:highlight>
              </a:rPr>
              <a:t>都一樣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5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18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Longest Path</a:t>
            </a:r>
          </a:p>
          <a:p>
            <a:pPr lvl="1"/>
            <a:r>
              <a:rPr lang="en-US" altLang="zh-TW" dirty="0"/>
              <a:t>Go through all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21" y="3347909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766" y="3326983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970" y="3347909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2340094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4355725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2340094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4356799"/>
            <a:ext cx="914400" cy="9144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1835721" y="4262309"/>
            <a:ext cx="1249964" cy="5516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1835721" y="2797294"/>
            <a:ext cx="1249964" cy="5506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542885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542885" y="4262309"/>
            <a:ext cx="1145285" cy="944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688170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290655" y="2797294"/>
            <a:ext cx="1038311" cy="52968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688170" y="4262309"/>
            <a:ext cx="1145285" cy="9341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290655" y="4241383"/>
            <a:ext cx="1038311" cy="57154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292921" y="3805109"/>
            <a:ext cx="193804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45370" y="3784183"/>
            <a:ext cx="1726396" cy="2092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42885" y="3254494"/>
            <a:ext cx="0" cy="110230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3455" y="3254494"/>
            <a:ext cx="0" cy="110123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000085" y="4812925"/>
            <a:ext cx="1376170" cy="107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000085" y="2797294"/>
            <a:ext cx="137617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1835721" y="4262309"/>
            <a:ext cx="0" cy="112474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21" y="5387053"/>
            <a:ext cx="914400" cy="914400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893" y="5387053"/>
            <a:ext cx="914400" cy="914400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7328966" y="4241383"/>
            <a:ext cx="3127" cy="114567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FB08B4-51A9-C44D-8576-2455BAC38025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A44428D-F7DE-4DAE-951F-EE34C4D3FD7A}"/>
              </a:ext>
            </a:extLst>
          </p:cNvPr>
          <p:cNvSpPr/>
          <p:nvPr/>
        </p:nvSpPr>
        <p:spPr>
          <a:xfrm rot="16200000">
            <a:off x="1392662" y="4492529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814EF97-4B13-491E-8EAB-DD6C6C68B42B}"/>
              </a:ext>
            </a:extLst>
          </p:cNvPr>
          <p:cNvSpPr/>
          <p:nvPr/>
        </p:nvSpPr>
        <p:spPr>
          <a:xfrm rot="19992208">
            <a:off x="1733318" y="286164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6D5E0EED-8DA5-4280-83DD-16708BEB7725}"/>
              </a:ext>
            </a:extLst>
          </p:cNvPr>
          <p:cNvSpPr/>
          <p:nvPr/>
        </p:nvSpPr>
        <p:spPr>
          <a:xfrm>
            <a:off x="3997213" y="25373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40AA699-5EED-420D-B14D-AF1F959A4B94}"/>
              </a:ext>
            </a:extLst>
          </p:cNvPr>
          <p:cNvSpPr/>
          <p:nvPr/>
        </p:nvSpPr>
        <p:spPr>
          <a:xfrm rot="10061883">
            <a:off x="4903756" y="3082739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CFDF335-91EF-4A96-B909-8CA18E39EB18}"/>
              </a:ext>
            </a:extLst>
          </p:cNvPr>
          <p:cNvSpPr/>
          <p:nvPr/>
        </p:nvSpPr>
        <p:spPr>
          <a:xfrm rot="10061883">
            <a:off x="3643028" y="4072433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54759A1-F31A-4F65-A394-B57FB3E57B93}"/>
              </a:ext>
            </a:extLst>
          </p:cNvPr>
          <p:cNvSpPr/>
          <p:nvPr/>
        </p:nvSpPr>
        <p:spPr>
          <a:xfrm>
            <a:off x="3956929" y="46787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38AD8143-04F3-464A-88BF-3ABD6385F6DA}"/>
              </a:ext>
            </a:extLst>
          </p:cNvPr>
          <p:cNvSpPr/>
          <p:nvPr/>
        </p:nvSpPr>
        <p:spPr>
          <a:xfrm rot="19992208">
            <a:off x="6194561" y="4366144"/>
            <a:ext cx="1043927" cy="4457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DECEEC5-EAE4-42E7-B714-9C9F77530339}"/>
              </a:ext>
            </a:extLst>
          </p:cNvPr>
          <p:cNvSpPr/>
          <p:nvPr/>
        </p:nvSpPr>
        <p:spPr>
          <a:xfrm rot="5400000">
            <a:off x="6917895" y="4525144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0FDFA86A-27A4-4721-84A7-F746D63CA847}"/>
              </a:ext>
            </a:extLst>
          </p:cNvPr>
          <p:cNvSpPr txBox="1"/>
          <p:nvPr/>
        </p:nvSpPr>
        <p:spPr>
          <a:xfrm>
            <a:off x="5266015" y="720203"/>
            <a:ext cx="6657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那要是我們把</a:t>
            </a:r>
            <a:r>
              <a:rPr lang="en-US" altLang="zh-TW" dirty="0">
                <a:highlight>
                  <a:srgbClr val="00FFFF"/>
                </a:highlight>
              </a:rPr>
              <a:t>switch</a:t>
            </a:r>
            <a:r>
              <a:rPr lang="zh-TW" altLang="en-US" dirty="0">
                <a:highlight>
                  <a:srgbClr val="00FFFF"/>
                </a:highlight>
              </a:rPr>
              <a:t>增加，變成整個網路裡面的</a:t>
            </a:r>
            <a:r>
              <a:rPr lang="en-US" altLang="zh-TW" dirty="0">
                <a:highlight>
                  <a:srgbClr val="00FFFF"/>
                </a:highlight>
              </a:rPr>
              <a:t>switch</a:t>
            </a:r>
            <a:r>
              <a:rPr lang="zh-TW" altLang="en-US" dirty="0">
                <a:highlight>
                  <a:srgbClr val="00FFFF"/>
                </a:highlight>
              </a:rPr>
              <a:t>你都能放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雖然</a:t>
            </a:r>
            <a:r>
              <a:rPr lang="en-US" altLang="zh-TW" dirty="0">
                <a:highlight>
                  <a:srgbClr val="00FFFF"/>
                </a:highlight>
              </a:rPr>
              <a:t>set</a:t>
            </a:r>
            <a:r>
              <a:rPr lang="zh-TW" altLang="en-US" dirty="0">
                <a:highlight>
                  <a:srgbClr val="00FFFF"/>
                </a:highlight>
              </a:rPr>
              <a:t>變大，但</a:t>
            </a:r>
            <a:r>
              <a:rPr lang="en-US" altLang="zh-TW" dirty="0">
                <a:highlight>
                  <a:srgbClr val="00FFFF"/>
                </a:highlight>
              </a:rPr>
              <a:t>routing loading</a:t>
            </a:r>
            <a:r>
              <a:rPr lang="zh-TW" altLang="en-US" dirty="0">
                <a:highlight>
                  <a:srgbClr val="00FFFF"/>
                </a:highlight>
              </a:rPr>
              <a:t>就會變重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5858C-8173-43D4-89EF-CE8409DB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0E6D5B-FFE0-4E8E-9557-2550C0F7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r>
              <a:rPr lang="en-US" altLang="zh-TW" dirty="0"/>
              <a:t>Switch congestion -&gt; flow error</a:t>
            </a:r>
          </a:p>
          <a:p>
            <a:pPr lvl="1"/>
            <a:endParaRPr lang="en-US" altLang="zh-TW" dirty="0"/>
          </a:p>
          <a:p>
            <a:r>
              <a:rPr lang="en-US" altLang="zh-TW" b="1" dirty="0"/>
              <a:t>Longest path</a:t>
            </a:r>
          </a:p>
          <a:p>
            <a:pPr lvl="1"/>
            <a:r>
              <a:rPr lang="en-US" altLang="zh-TW" dirty="0"/>
              <a:t>Routing overhead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74299-C048-4098-B6D4-5F76141C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3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</a:t>
            </a:r>
          </a:p>
          <a:p>
            <a:pPr lvl="1"/>
            <a:r>
              <a:rPr lang="en-US" altLang="zh-TW" dirty="0"/>
              <a:t>Use path loading and switch to choose best path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AA14E-AE28-254C-B774-2A36B8440731}"/>
              </a:ext>
            </a:extLst>
          </p:cNvPr>
          <p:cNvSpPr txBox="1"/>
          <p:nvPr/>
        </p:nvSpPr>
        <p:spPr>
          <a:xfrm>
            <a:off x="6027256" y="12345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這幾頁文字的資訊量都太少了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2ED056D-3152-48F7-AD4F-0F3ACBC0CE3C}"/>
              </a:ext>
            </a:extLst>
          </p:cNvPr>
          <p:cNvGrpSpPr/>
          <p:nvPr/>
        </p:nvGrpSpPr>
        <p:grpSpPr>
          <a:xfrm>
            <a:off x="1661278" y="2503373"/>
            <a:ext cx="6024578" cy="4213584"/>
            <a:chOff x="1559711" y="2304926"/>
            <a:chExt cx="6024578" cy="4213584"/>
          </a:xfrm>
        </p:grpSpPr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2300181E-99C9-4F82-AAEE-A2F0217B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1FE9777-F1B2-4011-BF14-3260C1F1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9F2B3064-0008-445E-B94A-124138DD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E6D838C6-7977-474D-897D-5CF1A4F6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伺服器">
              <a:extLst>
                <a:ext uri="{FF2B5EF4-FFF2-40B4-BE49-F238E27FC236}">
                  <a16:creationId xmlns:a16="http://schemas.microsoft.com/office/drawing/2014/main" id="{6C72B986-43D3-4C5D-91B3-C6616BD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伺服器">
              <a:extLst>
                <a:ext uri="{FF2B5EF4-FFF2-40B4-BE49-F238E27FC236}">
                  <a16:creationId xmlns:a16="http://schemas.microsoft.com/office/drawing/2014/main" id="{0E7FD85B-1DDA-4C33-A149-7B740ADFE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伺服器">
              <a:extLst>
                <a:ext uri="{FF2B5EF4-FFF2-40B4-BE49-F238E27FC236}">
                  <a16:creationId xmlns:a16="http://schemas.microsoft.com/office/drawing/2014/main" id="{CCD1CBBE-7DDE-4476-986C-B59FAB4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54F17A9-662F-4922-9EA9-BABE4470F37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4FDC70F-C0AA-448D-BB11-038CD7874C5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2EDB4F4-F89B-4874-BBA5-2C4948E5724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F228BF-7EF8-4D5B-9AAA-6F5E81BF0A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DBE41C7-2EFC-4BE9-BEBE-B854C8BF6451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DB358E62-B8DF-427A-9590-DFC23753B012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3D4EC3E-FE57-4309-BA30-3F10465AAA7F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52EF135-E83C-4554-84C2-B8078320C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9CF2DFF-7E25-4CCC-BE65-039964613CA3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09ACE2A-59B5-4FCF-AC66-35D11C55D169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形 26" descr="電腦">
              <a:extLst>
                <a:ext uri="{FF2B5EF4-FFF2-40B4-BE49-F238E27FC236}">
                  <a16:creationId xmlns:a16="http://schemas.microsoft.com/office/drawing/2014/main" id="{EB0BFED0-0229-4630-B997-E3DD8579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8" name="圖形 27" descr="電腦">
              <a:extLst>
                <a:ext uri="{FF2B5EF4-FFF2-40B4-BE49-F238E27FC236}">
                  <a16:creationId xmlns:a16="http://schemas.microsoft.com/office/drawing/2014/main" id="{905A1A5A-22E1-4A5C-9377-F2FE41F5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52F4B4D-F66D-4FB5-ADC1-BD7498CC7559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0C85472-61E6-45C9-BDFC-DE8A60B013C0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717433-CC93-4BAE-82BA-90D3B7E1D5F9}"/>
              </a:ext>
            </a:extLst>
          </p:cNvPr>
          <p:cNvSpPr txBox="1"/>
          <p:nvPr/>
        </p:nvSpPr>
        <p:spPr>
          <a:xfrm>
            <a:off x="1843640" y="465008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34A36C-E837-4196-AB2D-671A56FA4708}"/>
              </a:ext>
            </a:extLst>
          </p:cNvPr>
          <p:cNvSpPr txBox="1"/>
          <p:nvPr/>
        </p:nvSpPr>
        <p:spPr>
          <a:xfrm>
            <a:off x="4383081" y="462702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1AB892-EDDF-4EF1-ACA9-32A0E273BFFE}"/>
              </a:ext>
            </a:extLst>
          </p:cNvPr>
          <p:cNvSpPr txBox="1"/>
          <p:nvPr/>
        </p:nvSpPr>
        <p:spPr>
          <a:xfrm>
            <a:off x="6940524" y="462689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ABBD0-53DD-4595-AB37-ACE2F7AC1299}"/>
              </a:ext>
            </a:extLst>
          </p:cNvPr>
          <p:cNvSpPr txBox="1"/>
          <p:nvPr/>
        </p:nvSpPr>
        <p:spPr>
          <a:xfrm>
            <a:off x="2627500" y="260439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31F3BD-D7D0-437F-97E5-F026909C85CF}"/>
              </a:ext>
            </a:extLst>
          </p:cNvPr>
          <p:cNvSpPr txBox="1"/>
          <p:nvPr/>
        </p:nvSpPr>
        <p:spPr>
          <a:xfrm>
            <a:off x="3543954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A3589-225C-437F-BD0C-CD9DE9FF9575}"/>
              </a:ext>
            </a:extLst>
          </p:cNvPr>
          <p:cNvSpPr txBox="1"/>
          <p:nvPr/>
        </p:nvSpPr>
        <p:spPr>
          <a:xfrm>
            <a:off x="53091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2B33B49-4A2D-4B62-A60C-89414C456442}"/>
              </a:ext>
            </a:extLst>
          </p:cNvPr>
          <p:cNvSpPr txBox="1"/>
          <p:nvPr/>
        </p:nvSpPr>
        <p:spPr>
          <a:xfrm>
            <a:off x="62235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4719179D-7D4E-43D0-997D-57136633D7C3}"/>
              </a:ext>
            </a:extLst>
          </p:cNvPr>
          <p:cNvSpPr/>
          <p:nvPr/>
        </p:nvSpPr>
        <p:spPr>
          <a:xfrm>
            <a:off x="2586022" y="47833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C11762F-0053-489C-BD52-D3618A16067A}"/>
              </a:ext>
            </a:extLst>
          </p:cNvPr>
          <p:cNvSpPr/>
          <p:nvPr/>
        </p:nvSpPr>
        <p:spPr>
          <a:xfrm>
            <a:off x="5141110" y="478268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F1740AC-6840-4622-89A1-E85E1C2707CC}"/>
              </a:ext>
            </a:extLst>
          </p:cNvPr>
          <p:cNvSpPr txBox="1"/>
          <p:nvPr/>
        </p:nvSpPr>
        <p:spPr>
          <a:xfrm>
            <a:off x="7099335" y="2967430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13D20C-FD43-41C6-852B-FFCC50ADDF8C}"/>
              </a:ext>
            </a:extLst>
          </p:cNvPr>
          <p:cNvSpPr txBox="1"/>
          <p:nvPr/>
        </p:nvSpPr>
        <p:spPr>
          <a:xfrm>
            <a:off x="34589" y="2905500"/>
            <a:ext cx="288572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C218106A-BC5E-4C47-A72E-73DB743FA486}"/>
              </a:ext>
            </a:extLst>
          </p:cNvPr>
          <p:cNvSpPr txBox="1"/>
          <p:nvPr/>
        </p:nvSpPr>
        <p:spPr>
          <a:xfrm>
            <a:off x="5266015" y="720203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這邊開始跑一次</a:t>
            </a:r>
            <a:r>
              <a:rPr lang="en-US" altLang="zh-TW" dirty="0">
                <a:highlight>
                  <a:srgbClr val="00FFFF"/>
                </a:highlight>
              </a:rPr>
              <a:t>k-shortest path </a:t>
            </a:r>
            <a:r>
              <a:rPr lang="zh-TW" altLang="en-US" dirty="0">
                <a:highlight>
                  <a:srgbClr val="00FFFF"/>
                </a:highlight>
              </a:rPr>
              <a:t>給大家看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不知道會不會太長</a:t>
            </a:r>
            <a:r>
              <a:rPr lang="en-US" altLang="zh-TW" dirty="0">
                <a:highlight>
                  <a:srgbClr val="00FFFF"/>
                </a:highlight>
              </a:rPr>
              <a:t>(?)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0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9DBC0-10B6-48FC-AEBB-97F9059A88F0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8059" y="4215958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0203" y="41623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9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7709" y="42284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039" y="41869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 Path Selection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Flow1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Flow2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Flow3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D29C-3D86-204E-9C89-0DE83E673DDA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6970036" y="1653372"/>
            <a:ext cx="206819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 rot="18384594">
            <a:off x="1793479" y="3775192"/>
            <a:ext cx="990205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2847481" y="2990724"/>
            <a:ext cx="914400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036DF55-A446-4BD0-8955-F11A4FDD23B5}"/>
              </a:ext>
            </a:extLst>
          </p:cNvPr>
          <p:cNvSpPr/>
          <p:nvPr/>
        </p:nvSpPr>
        <p:spPr>
          <a:xfrm rot="1101683">
            <a:off x="4020167" y="3522301"/>
            <a:ext cx="2738994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969B6248-D8C5-421C-9406-8F79893BC756}"/>
              </a:ext>
            </a:extLst>
          </p:cNvPr>
          <p:cNvSpPr/>
          <p:nvPr/>
        </p:nvSpPr>
        <p:spPr>
          <a:xfrm rot="20452157">
            <a:off x="1931015" y="3639981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8F9F4EA-AF73-4D48-AA8B-C0787B0B8D47}"/>
              </a:ext>
            </a:extLst>
          </p:cNvPr>
          <p:cNvSpPr/>
          <p:nvPr/>
        </p:nvSpPr>
        <p:spPr>
          <a:xfrm>
            <a:off x="5469653" y="3000656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6F38FDE7-837A-46A7-BEAC-68FD0BFBF38A}"/>
              </a:ext>
            </a:extLst>
          </p:cNvPr>
          <p:cNvSpPr/>
          <p:nvPr/>
        </p:nvSpPr>
        <p:spPr>
          <a:xfrm rot="3243728">
            <a:off x="6208540" y="3572040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136C3D-9B03-4494-9752-468DF5ABA8AD}"/>
              </a:ext>
            </a:extLst>
          </p:cNvPr>
          <p:cNvSpPr txBox="1"/>
          <p:nvPr/>
        </p:nvSpPr>
        <p:spPr>
          <a:xfrm>
            <a:off x="6975060" y="2679168"/>
            <a:ext cx="20681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={s1,s4,s5,s3}</a:t>
            </a:r>
            <a:endParaRPr lang="zh-TW" altLang="en-US" sz="2400" b="1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ADB809D-4E36-4044-AB4D-C7380788CEC7}"/>
              </a:ext>
            </a:extLst>
          </p:cNvPr>
          <p:cNvSpPr/>
          <p:nvPr/>
        </p:nvSpPr>
        <p:spPr>
          <a:xfrm>
            <a:off x="2474111" y="456768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244ED97F-4844-4498-ABF9-7ED37B3B390E}"/>
              </a:ext>
            </a:extLst>
          </p:cNvPr>
          <p:cNvSpPr/>
          <p:nvPr/>
        </p:nvSpPr>
        <p:spPr>
          <a:xfrm>
            <a:off x="5029199" y="456704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7EB0ED-81EE-4506-BF67-B0BFBBBD9676}"/>
              </a:ext>
            </a:extLst>
          </p:cNvPr>
          <p:cNvSpPr txBox="1"/>
          <p:nvPr/>
        </p:nvSpPr>
        <p:spPr>
          <a:xfrm>
            <a:off x="6967011" y="3705543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54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671460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D1462-D296-2643-A2FB-F2B685B85A65}"/>
              </a:ext>
            </a:extLst>
          </p:cNvPr>
          <p:cNvCxnSpPr/>
          <p:nvPr/>
        </p:nvCxnSpPr>
        <p:spPr>
          <a:xfrm>
            <a:off x="4572000" y="1252025"/>
            <a:ext cx="0" cy="405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AB48A-7D80-3D4D-85E2-B0DEC5E4C0F9}"/>
              </a:ext>
            </a:extLst>
          </p:cNvPr>
          <p:cNvSpPr txBox="1"/>
          <p:nvPr/>
        </p:nvSpPr>
        <p:spPr>
          <a:xfrm>
            <a:off x="6951407" y="15080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TW" dirty="0"/>
              <a:t>ash-based</a:t>
            </a:r>
          </a:p>
        </p:txBody>
      </p:sp>
      <p:sp>
        <p:nvSpPr>
          <p:cNvPr id="34" name="箭號: 向右 6">
            <a:extLst>
              <a:ext uri="{FF2B5EF4-FFF2-40B4-BE49-F238E27FC236}">
                <a16:creationId xmlns:a16="http://schemas.microsoft.com/office/drawing/2014/main" id="{51419F9E-6574-DE42-831C-BFDCF874BE28}"/>
              </a:ext>
            </a:extLst>
          </p:cNvPr>
          <p:cNvSpPr/>
          <p:nvPr/>
        </p:nvSpPr>
        <p:spPr>
          <a:xfrm>
            <a:off x="2794280" y="3668387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" name="箭號: 向右 6">
            <a:extLst>
              <a:ext uri="{FF2B5EF4-FFF2-40B4-BE49-F238E27FC236}">
                <a16:creationId xmlns:a16="http://schemas.microsoft.com/office/drawing/2014/main" id="{6E68B0CA-AF46-FB4F-B768-D7935939F25D}"/>
              </a:ext>
            </a:extLst>
          </p:cNvPr>
          <p:cNvSpPr/>
          <p:nvPr/>
        </p:nvSpPr>
        <p:spPr>
          <a:xfrm>
            <a:off x="5014587" y="3673421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8" name="圖形 7" descr="皇冠">
            <a:extLst>
              <a:ext uri="{FF2B5EF4-FFF2-40B4-BE49-F238E27FC236}">
                <a16:creationId xmlns:a16="http://schemas.microsoft.com/office/drawing/2014/main" id="{C55C5E53-B53B-4338-9D99-1AF546F18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560" y="3951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L -2.22222E-6 -0.03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034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  <p:bldP spid="18" grpId="1" animBg="1"/>
      <p:bldP spid="38" grpId="0"/>
      <p:bldP spid="39" grpId="0"/>
      <p:bldP spid="40" grpId="0"/>
      <p:bldP spid="41" grpId="0"/>
      <p:bldP spid="14" grpId="0"/>
      <p:bldP spid="34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D3589-3924-4FE1-8CD3-0FA4E641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Decision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𝑏𝑖𝑛𝑎𝑟𝑦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𝑖𝑛𝑑𝑖𝑐𝑎𝑡𝑖𝑛𝑔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𝑠𝑤𝑖𝑡𝑐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pPr lvl="1"/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Objective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𝑤𝑜𝑟𝑠𝑡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worst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ARE</m:t>
                    </m:r>
                  </m:oMath>
                </a14:m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403225" lvl="1" indent="0">
                  <a:buNone/>
                </a:pPr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Constrains</a:t>
                </a:r>
                <a:r>
                  <a:rPr lang="en-US" altLang="zh-TW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means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flow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pass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by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Switch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nary>
                  </m:oMath>
                </a14:m>
                <a:endParaRPr lang="zh-TW" altLang="en-US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915" b="-11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E7EC8-FA63-4EFC-B7C4-9FF3C551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9E625E31-5349-47F0-B21B-51F9153C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F220118-2C65-4F7C-8E60-FC7E0D41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25" y="3714532"/>
            <a:ext cx="4944645" cy="10912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Switch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6D2EB-B89D-4934-98B0-0884FC5D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 altLang="zh-TW" sz="2800" dirty="0"/>
              <a:t>Idea : Choose the best switch for a flow</a:t>
            </a: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r>
              <a:rPr lang="en-US" altLang="zh-TW" sz="3200" b="1" dirty="0"/>
              <a:t>Average Relative Error(ARE)</a:t>
            </a: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410021" y="3732058"/>
            <a:ext cx="3812530" cy="4672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3975B-C664-F94B-A736-52D44E3D5869}"/>
              </a:ext>
            </a:extLst>
          </p:cNvPr>
          <p:cNvSpPr txBox="1"/>
          <p:nvPr/>
        </p:nvSpPr>
        <p:spPr>
          <a:xfrm>
            <a:off x="457200" y="5518538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</a:rPr>
              <a:t>How to evaluate the performance of </a:t>
            </a:r>
            <a:br>
              <a:rPr lang="en-US" altLang="zh-TW" sz="2800" dirty="0">
                <a:solidFill>
                  <a:schemeClr val="accent1"/>
                </a:solidFill>
              </a:rPr>
            </a:br>
            <a:r>
              <a:rPr lang="en-US" altLang="zh-TW" sz="2800" dirty="0">
                <a:solidFill>
                  <a:schemeClr val="accent1"/>
                </a:solidFill>
              </a:rPr>
              <a:t>cross-switch ARE of a flow?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DEC4A-ED2E-194D-BC0F-2A63C2236D5C}"/>
              </a:ext>
            </a:extLst>
          </p:cNvPr>
          <p:cNvSpPr txBox="1"/>
          <p:nvPr/>
        </p:nvSpPr>
        <p:spPr>
          <a:xfrm>
            <a:off x="6027256" y="123458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公式每一頁的字要依樣大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用latex 打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M</a:t>
            </a: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icrosoft eq太醜!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EB5836F-023F-44E9-BE14-9A61561F5EFA}"/>
              </a:ext>
            </a:extLst>
          </p:cNvPr>
          <p:cNvSpPr txBox="1"/>
          <p:nvPr/>
        </p:nvSpPr>
        <p:spPr>
          <a:xfrm>
            <a:off x="5316286" y="1653335"/>
            <a:ext cx="96071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這一段我有在想，要不要加</a:t>
            </a:r>
            <a:r>
              <a:rPr lang="en-US" altLang="zh-TW" dirty="0">
                <a:highlight>
                  <a:srgbClr val="00FFFF"/>
                </a:highlight>
              </a:rPr>
              <a:t>collision</a:t>
            </a:r>
            <a:r>
              <a:rPr lang="zh-TW" altLang="en-US" dirty="0">
                <a:highlight>
                  <a:srgbClr val="00FFFF"/>
                </a:highlight>
              </a:rPr>
              <a:t>的推導在後面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讓大家知道我們的演算法 可以降低進去每一個</a:t>
            </a:r>
            <a:r>
              <a:rPr lang="en-US" altLang="zh-TW" dirty="0">
                <a:highlight>
                  <a:srgbClr val="00FFFF"/>
                </a:highlight>
              </a:rPr>
              <a:t>sketch</a:t>
            </a:r>
            <a:r>
              <a:rPr lang="zh-TW" altLang="en-US" dirty="0">
                <a:highlight>
                  <a:srgbClr val="00FFFF"/>
                </a:highlight>
              </a:rPr>
              <a:t>的封包量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進而達到降低</a:t>
            </a:r>
            <a:r>
              <a:rPr lang="en-US" altLang="zh-TW" dirty="0">
                <a:highlight>
                  <a:srgbClr val="00FFFF"/>
                </a:highlight>
              </a:rPr>
              <a:t>error</a:t>
            </a:r>
          </a:p>
          <a:p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因為我們之前的講法 好像是說這一個</a:t>
            </a:r>
            <a:r>
              <a:rPr lang="en-US" altLang="zh-TW" dirty="0">
                <a:highlight>
                  <a:srgbClr val="00FFFF"/>
                </a:highlight>
              </a:rPr>
              <a:t>flow</a:t>
            </a:r>
            <a:r>
              <a:rPr lang="zh-TW" altLang="en-US" dirty="0">
                <a:highlight>
                  <a:srgbClr val="00FFFF"/>
                </a:highlight>
              </a:rPr>
              <a:t>可以選擇的</a:t>
            </a:r>
            <a:r>
              <a:rPr lang="en-US" altLang="zh-TW" dirty="0">
                <a:highlight>
                  <a:srgbClr val="00FFFF"/>
                </a:highlight>
              </a:rPr>
              <a:t>row</a:t>
            </a:r>
            <a:r>
              <a:rPr lang="zh-TW" altLang="en-US" dirty="0">
                <a:highlight>
                  <a:srgbClr val="00FFFF"/>
                </a:highlight>
              </a:rPr>
              <a:t>變多</a:t>
            </a:r>
            <a:r>
              <a:rPr lang="en-US" altLang="zh-TW" dirty="0">
                <a:highlight>
                  <a:srgbClr val="00FFFF"/>
                </a:highlight>
              </a:rPr>
              <a:t>(</a:t>
            </a:r>
            <a:r>
              <a:rPr lang="zh-TW" altLang="en-US" dirty="0">
                <a:highlight>
                  <a:srgbClr val="00FFFF"/>
                </a:highlight>
              </a:rPr>
              <a:t>如果放在很多個</a:t>
            </a:r>
            <a:r>
              <a:rPr lang="en-US" altLang="zh-TW" dirty="0">
                <a:highlight>
                  <a:srgbClr val="00FFFF"/>
                </a:highlight>
              </a:rPr>
              <a:t>switch)</a:t>
            </a:r>
            <a:r>
              <a:rPr lang="zh-TW" altLang="en-US" dirty="0">
                <a:highlight>
                  <a:srgbClr val="00FFFF"/>
                </a:highlight>
              </a:rPr>
              <a:t>上的話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但其實傳統的也是 只是傳統的每一個</a:t>
            </a:r>
            <a:r>
              <a:rPr lang="en-US" altLang="zh-TW" dirty="0">
                <a:highlight>
                  <a:srgbClr val="00FFFF"/>
                </a:highlight>
              </a:rPr>
              <a:t>sketch</a:t>
            </a:r>
            <a:r>
              <a:rPr lang="zh-TW" altLang="en-US" dirty="0">
                <a:highlight>
                  <a:srgbClr val="00FFFF"/>
                </a:highlight>
              </a:rPr>
              <a:t>都要處理全部的</a:t>
            </a:r>
            <a:r>
              <a:rPr lang="en-US" altLang="zh-TW" dirty="0">
                <a:highlight>
                  <a:srgbClr val="00FFFF"/>
                </a:highlight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Switch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evaluate the performance of cross-switch ARE of a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351A0E-2512-469E-B67A-6FEF87F34ADE}"/>
              </a:ext>
            </a:extLst>
          </p:cNvPr>
          <p:cNvGrpSpPr/>
          <p:nvPr/>
        </p:nvGrpSpPr>
        <p:grpSpPr>
          <a:xfrm>
            <a:off x="3896638" y="2051329"/>
            <a:ext cx="1742161" cy="751225"/>
            <a:chOff x="1750594" y="2167708"/>
            <a:chExt cx="700353" cy="529772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51273F2-8E2A-4EC2-A264-CA81C590D36F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22CB5D-70FE-4792-9E96-9035586CCCB6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F844DE-D18B-4386-9195-FA572DF84945}"/>
              </a:ext>
            </a:extLst>
          </p:cNvPr>
          <p:cNvGrpSpPr/>
          <p:nvPr/>
        </p:nvGrpSpPr>
        <p:grpSpPr>
          <a:xfrm>
            <a:off x="4203906" y="2501159"/>
            <a:ext cx="2349294" cy="367410"/>
            <a:chOff x="1907677" y="2330070"/>
            <a:chExt cx="1993750" cy="3674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024D3C-8356-4D09-827D-EDEFD7A46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4F9123-7F67-46B7-B7D0-703BA7790F71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0156FB2-3103-44DE-AE2D-9140FB0B49B0}"/>
              </a:ext>
            </a:extLst>
          </p:cNvPr>
          <p:cNvGrpSpPr/>
          <p:nvPr/>
        </p:nvGrpSpPr>
        <p:grpSpPr>
          <a:xfrm>
            <a:off x="4203905" y="2707963"/>
            <a:ext cx="1520085" cy="417750"/>
            <a:chOff x="1907677" y="2536874"/>
            <a:chExt cx="1216510" cy="38526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D476614-09C8-40D8-B045-4E2515F37D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33E7B7-987E-4636-ACAB-B3F4EB91950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7DB838-AD7F-4D7C-BFF8-F6AF6A2A5046}"/>
              </a:ext>
            </a:extLst>
          </p:cNvPr>
          <p:cNvGrpSpPr/>
          <p:nvPr/>
        </p:nvGrpSpPr>
        <p:grpSpPr>
          <a:xfrm rot="20361036">
            <a:off x="4290181" y="2379966"/>
            <a:ext cx="2965812" cy="1751025"/>
            <a:chOff x="1858277" y="2697480"/>
            <a:chExt cx="729998" cy="533387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57EBB18-6497-4681-A150-E2099537F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6E3E6-D958-4064-A9B2-CA43B96C992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F0C40FE-8C36-4A35-B17E-0C33ADEA548D}"/>
              </a:ext>
            </a:extLst>
          </p:cNvPr>
          <p:cNvGrpSpPr/>
          <p:nvPr/>
        </p:nvGrpSpPr>
        <p:grpSpPr>
          <a:xfrm rot="1665010">
            <a:off x="3986732" y="4005772"/>
            <a:ext cx="2361476" cy="1540290"/>
            <a:chOff x="1750594" y="2167708"/>
            <a:chExt cx="700353" cy="529772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2BCD1C-4DF9-49A0-8F3D-B97B5FEF73C5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1B5BDA0-045A-4470-9654-03BE99942119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EF8F717-9068-46D0-8BC2-1CFD08BFB56F}"/>
              </a:ext>
            </a:extLst>
          </p:cNvPr>
          <p:cNvGrpSpPr/>
          <p:nvPr/>
        </p:nvGrpSpPr>
        <p:grpSpPr>
          <a:xfrm>
            <a:off x="4268653" y="4784057"/>
            <a:ext cx="3387871" cy="367410"/>
            <a:chOff x="1907677" y="2330070"/>
            <a:chExt cx="1993750" cy="36741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0165085-CA15-430E-9E5D-BB30F552C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EC6E606-9951-4212-9CE2-84A985D0AD94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41F620-9B10-46B8-927E-2383272DA617}"/>
              </a:ext>
            </a:extLst>
          </p:cNvPr>
          <p:cNvGrpSpPr/>
          <p:nvPr/>
        </p:nvGrpSpPr>
        <p:grpSpPr>
          <a:xfrm>
            <a:off x="4268653" y="5022172"/>
            <a:ext cx="1415018" cy="427710"/>
            <a:chOff x="1907677" y="2536874"/>
            <a:chExt cx="1216510" cy="385268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FEFBCE8-BF8D-4B05-A6E5-8D2E84D4AEC4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40BEE-280E-4B23-9EF2-01153ECC15A2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EAF2300-93E4-4987-BC7D-0BD5021AC8AC}"/>
              </a:ext>
            </a:extLst>
          </p:cNvPr>
          <p:cNvGrpSpPr/>
          <p:nvPr/>
        </p:nvGrpSpPr>
        <p:grpSpPr>
          <a:xfrm rot="20387114">
            <a:off x="4422466" y="4875893"/>
            <a:ext cx="1932014" cy="1494601"/>
            <a:chOff x="1858277" y="2697480"/>
            <a:chExt cx="729998" cy="533387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41C39B63-81A3-4B68-98BA-D32B2E9B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6F6CB7E-3719-4BDC-B1F7-A0B1367BB47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EC1494A-6CA4-4348-A6DE-BF5B043C68A3}"/>
              </a:ext>
            </a:extLst>
          </p:cNvPr>
          <p:cNvSpPr/>
          <p:nvPr/>
        </p:nvSpPr>
        <p:spPr>
          <a:xfrm>
            <a:off x="2991250" y="3299246"/>
            <a:ext cx="2710440" cy="1120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ARE = min{4,5} = 4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B2E29BC-4835-493C-8F48-7CFE7529ED8B}"/>
              </a:ext>
            </a:extLst>
          </p:cNvPr>
          <p:cNvSpPr/>
          <p:nvPr/>
        </p:nvSpPr>
        <p:spPr>
          <a:xfrm>
            <a:off x="5380167" y="1885498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55B08C4-51A2-45F1-A990-4E5CB35C5744}"/>
              </a:ext>
            </a:extLst>
          </p:cNvPr>
          <p:cNvSpPr/>
          <p:nvPr/>
        </p:nvSpPr>
        <p:spPr>
          <a:xfrm>
            <a:off x="6318053" y="5727267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F9B3883E-6983-4C6C-9F5E-A5C7B7456B9D}"/>
              </a:ext>
            </a:extLst>
          </p:cNvPr>
          <p:cNvSpPr txBox="1"/>
          <p:nvPr/>
        </p:nvSpPr>
        <p:spPr>
          <a:xfrm>
            <a:off x="5962977" y="9980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這邊是全部步驟跑一次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76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01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00F94170-0AE9-4E32-8029-ACA733002508}"/>
              </a:ext>
            </a:extLst>
          </p:cNvPr>
          <p:cNvSpPr/>
          <p:nvPr/>
        </p:nvSpPr>
        <p:spPr>
          <a:xfrm rot="2482166">
            <a:off x="1955185" y="440515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60B3A965-23F5-4330-AB8F-7438C3F6F3E6}"/>
              </a:ext>
            </a:extLst>
          </p:cNvPr>
          <p:cNvSpPr/>
          <p:nvPr/>
        </p:nvSpPr>
        <p:spPr>
          <a:xfrm rot="19070442">
            <a:off x="3202130" y="439404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B7CEE8DD-0667-4CAF-B1A0-B57B02EFACE6}"/>
              </a:ext>
            </a:extLst>
          </p:cNvPr>
          <p:cNvSpPr/>
          <p:nvPr/>
        </p:nvSpPr>
        <p:spPr>
          <a:xfrm rot="18606547">
            <a:off x="4059265" y="346933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F6540E34-282B-4EE4-856E-E3EEA5EC219A}"/>
              </a:ext>
            </a:extLst>
          </p:cNvPr>
          <p:cNvSpPr/>
          <p:nvPr/>
        </p:nvSpPr>
        <p:spPr>
          <a:xfrm rot="3021646">
            <a:off x="4520437" y="345151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CC0EC985-7512-42CB-B1AE-EB5F1C9C1FD0}"/>
              </a:ext>
            </a:extLst>
          </p:cNvPr>
          <p:cNvSpPr/>
          <p:nvPr/>
        </p:nvSpPr>
        <p:spPr>
          <a:xfrm rot="2482166">
            <a:off x="5290623" y="432172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C8915283-AA7B-4686-B84F-F03118CF841F}"/>
              </a:ext>
            </a:extLst>
          </p:cNvPr>
          <p:cNvSpPr/>
          <p:nvPr/>
        </p:nvSpPr>
        <p:spPr>
          <a:xfrm rot="18954272">
            <a:off x="6553097" y="438266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28DDB79B-C7FF-45D1-B7B4-9863008E74EF}"/>
              </a:ext>
            </a:extLst>
          </p:cNvPr>
          <p:cNvSpPr/>
          <p:nvPr/>
        </p:nvSpPr>
        <p:spPr>
          <a:xfrm>
            <a:off x="7520435" y="3752933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AD2CB5A-88B3-4715-BDD1-531F41B2929C}"/>
              </a:ext>
            </a:extLst>
          </p:cNvPr>
          <p:cNvSpPr/>
          <p:nvPr/>
        </p:nvSpPr>
        <p:spPr>
          <a:xfrm>
            <a:off x="3161507" y="3328203"/>
            <a:ext cx="2832673" cy="112029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Can’t find better switch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80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38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6509F-4A41-4EC3-8BCC-20C9859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𝑐𝑜𝑙𝑙𝑖𝑑𝑖𝑛𝑔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altLang="zh-TW" sz="2400" dirty="0"/>
                </a:br>
                <a:br>
                  <a:rPr lang="en-US" altLang="zh-TW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   1</m:t>
                            </m:r>
                          </m: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&amp;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𝑛𝑜𝑛𝑐𝑜𝑙𝑙𝑖𝑑𝑒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 altLang="zh-TW" sz="2000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𝑟𝑎𝑛𝑔𝑒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zh-TW" altLang="en-US" sz="2000" dirty="0"/>
                  <a:t> </a:t>
                </a:r>
                <a:endParaRPr lang="en-US" altLang="zh-TW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𝑚𝑒𝑛𝑎𝑠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𝑛𝑢𝑚𝑏𝑒𝑟𝑠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𝑐𝑜𝑙𝑙𝑖𝑠𝑖𝑜𝑛𝑠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  <a:blipFill>
                <a:blip r:embed="rId2"/>
                <a:stretch>
                  <a:fillRect l="-963" t="-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1A1144-986B-403E-96F0-11DDFDC1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3A765B2E-35FB-42B3-A500-41F70880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two-dimensional array with</a:t>
                </a: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         	depth: 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width:</a:t>
                </a:r>
              </a:p>
              <a:p>
                <a:pPr marL="11112" indent="0">
                  <a:buFont typeface="Helvetica" pitchFamily="2" charset="0"/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Summarize streaming updates to a vector of numbers called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Upper error bound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with probability of at least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  <a:blipFill>
                <a:blip r:embed="rId2"/>
                <a:stretch>
                  <a:fillRect l="-1235" t="-1190" r="-1852" b="-95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7043BB-AAB4-4C9F-A07E-D1332380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68929"/>
              </p:ext>
            </p:extLst>
          </p:nvPr>
        </p:nvGraphicFramePr>
        <p:xfrm>
          <a:off x="5986009" y="2384512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>
            <a:off x="5171175" y="2515812"/>
            <a:ext cx="512170" cy="120044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4572000" y="2931366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6861963" y="978457"/>
            <a:ext cx="512170" cy="209203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6776404" y="1386349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/>
              <p:nvPr/>
            </p:nvSpPr>
            <p:spPr>
              <a:xfrm>
                <a:off x="2357237" y="3159242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237" y="3159242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/>
              <p:nvPr/>
            </p:nvSpPr>
            <p:spPr>
              <a:xfrm>
                <a:off x="2462783" y="2024472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83" y="2024472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CB7719-B06B-44CA-B6ED-42AAA44205C5}"/>
              </a:ext>
            </a:extLst>
          </p:cNvPr>
          <p:cNvSpPr txBox="1"/>
          <p:nvPr/>
        </p:nvSpPr>
        <p:spPr>
          <a:xfrm>
            <a:off x="5484197" y="2399564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D553D7-93B1-46A6-B64D-D63907994251}"/>
              </a:ext>
            </a:extLst>
          </p:cNvPr>
          <p:cNvSpPr txBox="1"/>
          <p:nvPr/>
        </p:nvSpPr>
        <p:spPr>
          <a:xfrm>
            <a:off x="5484197" y="2762089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F3C395-71EB-49E1-9412-DC99BE2DF2F3}"/>
              </a:ext>
            </a:extLst>
          </p:cNvPr>
          <p:cNvSpPr txBox="1"/>
          <p:nvPr/>
        </p:nvSpPr>
        <p:spPr>
          <a:xfrm>
            <a:off x="5476717" y="3119751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BBB210-6AD7-45B8-BBE0-A3ED71EA20A4}"/>
              </a:ext>
            </a:extLst>
          </p:cNvPr>
          <p:cNvSpPr txBox="1"/>
          <p:nvPr/>
        </p:nvSpPr>
        <p:spPr>
          <a:xfrm>
            <a:off x="5476716" y="3492206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2473F-82DA-1548-A78D-5C807D4AFA6C}"/>
              </a:ext>
            </a:extLst>
          </p:cNvPr>
          <p:cNvSpPr txBox="1"/>
          <p:nvPr/>
        </p:nvSpPr>
        <p:spPr>
          <a:xfrm>
            <a:off x="7459692" y="146257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加上citation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533C5D-1D32-471F-8CCE-02D65DC1393C}"/>
              </a:ext>
            </a:extLst>
          </p:cNvPr>
          <p:cNvSpPr/>
          <p:nvPr/>
        </p:nvSpPr>
        <p:spPr>
          <a:xfrm>
            <a:off x="-5830" y="6305209"/>
            <a:ext cx="845066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[1]G.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Cormode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and S.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Muthukrishnan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An improved data stream summary: The count-min sketch and its applications. Journal of Algorithms, 55(1):58–75, 2005. Conference version in Proceedings of Latin American Theoretical Informatics (LATIN), 2004. Initial Technical Report published as DIMACS 2003-20, June 2003. 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C1AFE77-3264-49E0-8914-7FF649E4210D}"/>
              </a:ext>
            </a:extLst>
          </p:cNvPr>
          <p:cNvSpPr txBox="1"/>
          <p:nvPr/>
        </p:nvSpPr>
        <p:spPr>
          <a:xfrm>
            <a:off x="7459692" y="62272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Done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BBDC9-764D-45D8-BC02-FE146202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𝑆𝑤𝑖𝑡𝑐h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𝑠𝑡𝑜𝑟𝑒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  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𝑠𝑟𝑜𝑡𝑒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≤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449B8-158E-4F0F-8C3F-19D53B1C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39FEA4FB-D7CF-43E0-8F8D-FE064D25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dirty="0"/>
              <a:t>Baseline1 : Original CM sketch</a:t>
            </a:r>
          </a:p>
          <a:p>
            <a:pPr lvl="1"/>
            <a:r>
              <a:rPr lang="en-US" altLang="zh-TW" dirty="0"/>
              <a:t>Baseline2 : Store in one switch</a:t>
            </a:r>
            <a:r>
              <a:rPr lang="zh-TW" altLang="en-US" dirty="0"/>
              <a:t> </a:t>
            </a:r>
            <a:r>
              <a:rPr lang="en-US" altLang="zh-TW" dirty="0"/>
              <a:t>that on the path using Dijkstra</a:t>
            </a:r>
          </a:p>
          <a:p>
            <a:pPr lvl="1"/>
            <a:r>
              <a:rPr lang="en-US" altLang="zh-TW" dirty="0"/>
              <a:t>Baseline3 : Store in one switch that is best in the topology</a:t>
            </a:r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Topology</a:t>
            </a:r>
          </a:p>
          <a:p>
            <a:pPr lvl="1"/>
            <a:r>
              <a:rPr lang="en-US" altLang="zh-TW" dirty="0"/>
              <a:t>Memory usage</a:t>
            </a:r>
          </a:p>
          <a:p>
            <a:pPr lvl="1"/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 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</a:t>
            </a:r>
            <a:r>
              <a:rPr lang="en-US" altLang="zh-TW" dirty="0">
                <a:solidFill>
                  <a:srgbClr val="FF0000"/>
                </a:solidFill>
              </a:rPr>
              <a:t>k = 4-2 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k = 4-3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B9DD-FE9A-4209-9ECD-011C118E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Topology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494B50A-61E3-4D18-86E5-4A288C55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149557"/>
            <a:ext cx="5852172" cy="438912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9D1D91-2F16-4FFB-B8F6-71294B1A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261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F95E68-F700-4CD5-B5FE-57EC345B1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70" y="3429000"/>
            <a:ext cx="5401548" cy="332829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DE93F1-6D2B-43A3-B1E5-B00088C6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48" y="-140458"/>
            <a:ext cx="5405193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Memory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912B71C8-B6DD-4153-80FB-4011BDA5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7" y="3208251"/>
            <a:ext cx="4320000" cy="3240000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98664AD-76BB-412D-8DFE-7383A0F7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7" y="3208251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Change the location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F24F3-5D84-4CDF-98CA-55915166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60" y="3208251"/>
            <a:ext cx="4320000" cy="324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3EC2321-20AE-4CD7-814D-1E4C86D95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" y="-31749"/>
            <a:ext cx="4320000" cy="3240000"/>
          </a:xfrm>
          <a:prstGeom prst="rect">
            <a:avLst/>
          </a:prstGeom>
        </p:spPr>
      </p:pic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B3E77737-952E-443D-81D6-B59FB0D4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386"/>
            <a:ext cx="4320000" cy="3240000"/>
          </a:xfrm>
        </p:spPr>
      </p:pic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EE42D2-655D-4533-A844-C19AC7FB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56669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0FFA2A6-5B0A-427D-8E7E-A419B0D1F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36783"/>
              </p:ext>
            </p:extLst>
          </p:nvPr>
        </p:nvGraphicFramePr>
        <p:xfrm>
          <a:off x="2354354" y="195845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ADB829A-2103-4271-876F-009A10C0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CM-Sketch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31112-8584-4587-B448-F59B5728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Insert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8D5860-7D98-4169-B75C-76C8A08F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90A109C-991D-4E68-A500-9CAAC0552DD3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56223C2C-077C-43CB-86EA-FF13F0EB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57EA629-216C-4FC5-A1FB-4AD4BEC396C6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91E19F9-B7D9-42A4-94A5-C42F08D91A6B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10" name="圖形 9" descr="信封">
              <a:extLst>
                <a:ext uri="{FF2B5EF4-FFF2-40B4-BE49-F238E27FC236}">
                  <a16:creationId xmlns:a16="http://schemas.microsoft.com/office/drawing/2014/main" id="{1A7C3A11-6AA8-4604-AF87-C116E6BB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58BEB6B-B666-49FD-82D6-775C717DD7D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4C91E1A-4722-4132-936B-57C1794272DA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310FE81-D27B-4A40-A182-7093313BC9BB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B389CA0-861C-486D-BEC2-D8180EE3331D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7B4B30C-2922-4242-A7E5-B9C7EE4EF8AD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13DE250C-2BEC-41FB-B92D-7E41F062B6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B2286F-FCBF-4DFD-BBA2-BCE160FEC2A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025345-33A0-4944-9E78-BB3CB29823B8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12A0E5F-07A3-45BB-884D-18200A31E5D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4951FC5-A768-4B1B-A86E-978AD4C7F0FE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DC7EDD-764E-4B6E-B3D2-B7736438E53A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91CA29E-22AC-4ECA-93A2-241CAAC7687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B426645-B29F-4FC9-BD72-3F514D727385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8DB2085-C731-4CA7-9F97-9E21BF40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55446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FFDC1E6D-D4E9-442B-B267-41FC98F36297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EF3BBA6-2F40-4196-86D1-299469513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099A700-28F7-4F61-B385-0B3B17B303A4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832002-D32C-414D-9368-91192BF132DD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469460E-87F9-4AF4-A785-C7C6C97C6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3E04D5A-5EDD-4CFE-B535-79BB5FF8222D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BC55385-F895-48FA-91A2-2B39375ADA0B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DC88080-FDF8-40A4-8944-7C48B36A5B7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81173D6-143F-4AF5-B9B1-767480B6658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50B767-E281-4ACB-B8E9-CD851639050A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BC9B361A-3551-489C-8297-31A83E5260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EC40666-5C8F-4688-9D6B-D5429F4FF99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AAEF77-BCB6-4A62-B0F3-485BF67B08F0}"/>
              </a:ext>
            </a:extLst>
          </p:cNvPr>
          <p:cNvSpPr txBox="1"/>
          <p:nvPr/>
        </p:nvSpPr>
        <p:spPr>
          <a:xfrm>
            <a:off x="110802" y="5222571"/>
            <a:ext cx="2238690" cy="4001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53DF3E5-04A9-4608-8918-3F8C9CE9AB41}"/>
              </a:ext>
            </a:extLst>
          </p:cNvPr>
          <p:cNvSpPr txBox="1"/>
          <p:nvPr/>
        </p:nvSpPr>
        <p:spPr>
          <a:xfrm>
            <a:off x="4939988" y="5127538"/>
            <a:ext cx="2904834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Packets of </a:t>
            </a: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(5-turple)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6" name="文字方塊 46">
            <a:extLst>
              <a:ext uri="{FF2B5EF4-FFF2-40B4-BE49-F238E27FC236}">
                <a16:creationId xmlns:a16="http://schemas.microsoft.com/office/drawing/2014/main" id="{6404ABD5-C130-0042-9C2E-9A48B05493F6}"/>
              </a:ext>
            </a:extLst>
          </p:cNvPr>
          <p:cNvSpPr txBox="1"/>
          <p:nvPr/>
        </p:nvSpPr>
        <p:spPr>
          <a:xfrm>
            <a:off x="4926458" y="2336985"/>
            <a:ext cx="293189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Update the hashed bucket</a:t>
            </a:r>
            <a:b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each row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7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chemeClr val="bg1">
                    <a:lumMod val="75000"/>
                  </a:schemeClr>
                </a:solidFill>
              </a:rPr>
              <a:t>Performance Evaluation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11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Algorithm : A distributed system of Sketch </a:t>
            </a:r>
            <a:r>
              <a:rPr lang="en-US" altLang="zh-TW"/>
              <a:t>based algorithm </a:t>
            </a:r>
            <a:endParaRPr lang="en-US" altLang="zh-TW" dirty="0"/>
          </a:p>
          <a:p>
            <a:pPr lvl="1"/>
            <a:r>
              <a:rPr lang="en-US" altLang="zh-TW" dirty="0"/>
              <a:t>Improve the situation of collision </a:t>
            </a:r>
          </a:p>
          <a:p>
            <a:pPr lvl="1"/>
            <a:r>
              <a:rPr lang="en-US" altLang="zh-TW" dirty="0"/>
              <a:t>Improve the worst ARE of all Flows</a:t>
            </a:r>
          </a:p>
          <a:p>
            <a:pPr lvl="1"/>
            <a:r>
              <a:rPr lang="en-US" altLang="zh-TW" dirty="0"/>
              <a:t>Enhance efficiency of switch process packets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Sketch[1]</a:t>
            </a:r>
          </a:p>
          <a:p>
            <a:pPr lvl="1"/>
            <a:r>
              <a:rPr lang="en-US" altLang="zh-TW" dirty="0"/>
              <a:t>Count Sketch[2]</a:t>
            </a:r>
          </a:p>
          <a:p>
            <a:pPr lvl="1"/>
            <a:r>
              <a:rPr lang="en-US" altLang="zh-TW" dirty="0" err="1"/>
              <a:t>Univmon</a:t>
            </a:r>
            <a:r>
              <a:rPr lang="en-US" altLang="zh-TW" dirty="0"/>
              <a:t>[3]</a:t>
            </a:r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Sketch[4]</a:t>
            </a:r>
          </a:p>
          <a:p>
            <a:pPr lvl="1"/>
            <a:r>
              <a:rPr lang="en-US" altLang="zh-TW" dirty="0" err="1"/>
              <a:t>HybridSketch</a:t>
            </a:r>
            <a:r>
              <a:rPr lang="en-US" altLang="zh-TW" dirty="0"/>
              <a:t>[5]</a:t>
            </a:r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6AEF2-8691-4940-B41F-DA05ED2E7202}"/>
              </a:ext>
            </a:extLst>
          </p:cNvPr>
          <p:cNvSpPr txBox="1"/>
          <p:nvPr/>
        </p:nvSpPr>
        <p:spPr>
          <a:xfrm>
            <a:off x="7459692" y="146257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加上citation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50BBE-0136-48BE-A88E-FDFFE98FA893}"/>
              </a:ext>
            </a:extLst>
          </p:cNvPr>
          <p:cNvSpPr/>
          <p:nvPr/>
        </p:nvSpPr>
        <p:spPr>
          <a:xfrm>
            <a:off x="20688" y="5543931"/>
            <a:ext cx="84506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[2]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Charikar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K. Chen, and 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FarachColton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“Finding frequent items in data streams,” in Proceedings of the International Colloquium on Automata, Languages and Programming, 2002.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[3]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Liu, A.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Manousis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Vorsanger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V.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Sekar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and V. Braverman, “One sketch to rule them all: Rethinking network flow monitoring with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UnivMon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,” in ACM SIGCOMM, 2016.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[4]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Yang, J. Jiang, P. Liu, Q. Huang, J. Gong, Y. Zhou, R. Miao, X. Li, and S. Uhlig, “Elastic sketch: Adaptive and fast networkwide measurements,” in ACM SIGCOMM, 2018.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[5]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Zhao, M. Wen, M. Tang, Q. Huang, and C. Zhang, “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HybridSketch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: A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memorycentric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precise approach for flow measurement,” in IEEE ICC, 2020.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4299-73D6-4F3B-9E29-DC3AB2F8B650}"/>
              </a:ext>
            </a:extLst>
          </p:cNvPr>
          <p:cNvSpPr txBox="1"/>
          <p:nvPr/>
        </p:nvSpPr>
        <p:spPr>
          <a:xfrm>
            <a:off x="7459692" y="62272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Done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Overloaded per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21720</TotalTime>
  <Words>2023</Words>
  <Application>Microsoft Office PowerPoint</Application>
  <PresentationFormat>如螢幕大小 (4:3)</PresentationFormat>
  <Paragraphs>683</Paragraphs>
  <Slides>51</Slides>
  <Notes>25</Notes>
  <HiddenSlides>5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6" baseType="lpstr"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CM-Sketch</vt:lpstr>
      <vt:lpstr>Sketch-Based Monitoring</vt:lpstr>
      <vt:lpstr>Sketch-Based Monitoring</vt:lpstr>
      <vt:lpstr>Sketch-Based Monitoring</vt:lpstr>
      <vt:lpstr>Sketch-Based Monitoring</vt:lpstr>
      <vt:lpstr>Traditional Way</vt:lpstr>
      <vt:lpstr>Ideal Way</vt:lpstr>
      <vt:lpstr>Traditional Way</vt:lpstr>
      <vt:lpstr>Ideal Way</vt:lpstr>
      <vt:lpstr>Goal</vt:lpstr>
      <vt:lpstr>Challenges</vt:lpstr>
      <vt:lpstr>Outline</vt:lpstr>
      <vt:lpstr>Problem Statement </vt:lpstr>
      <vt:lpstr>Flow Chart</vt:lpstr>
      <vt:lpstr>1. Path Selection</vt:lpstr>
      <vt:lpstr>1. Path Selection</vt:lpstr>
      <vt:lpstr>Problem</vt:lpstr>
      <vt:lpstr>1. Path Selection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1. Path Selection</vt:lpstr>
      <vt:lpstr>Problem Statement</vt:lpstr>
      <vt:lpstr>2. Switch Selection</vt:lpstr>
      <vt:lpstr>2. Switch Selection</vt:lpstr>
      <vt:lpstr>Run</vt:lpstr>
      <vt:lpstr>PowerPoint 簡報</vt:lpstr>
      <vt:lpstr>PowerPoint 簡報</vt:lpstr>
      <vt:lpstr>PowerPoint 簡報</vt:lpstr>
      <vt:lpstr>PowerPoint 簡報</vt:lpstr>
      <vt:lpstr>PowerPoint 簡報</vt:lpstr>
      <vt:lpstr>Number of collision</vt:lpstr>
      <vt:lpstr>Number of collision</vt:lpstr>
      <vt:lpstr>Outline</vt:lpstr>
      <vt:lpstr>Comparison Schemes and Metrics</vt:lpstr>
      <vt:lpstr>Topology</vt:lpstr>
      <vt:lpstr>Worst ARE with Different Topology</vt:lpstr>
      <vt:lpstr>PowerPoint 簡報</vt:lpstr>
      <vt:lpstr>Memory Usage</vt:lpstr>
      <vt:lpstr>Worst ARE with Different Memory</vt:lpstr>
      <vt:lpstr>Traffic</vt:lpstr>
      <vt:lpstr>PowerPoint 簡報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137</cp:revision>
  <dcterms:created xsi:type="dcterms:W3CDTF">2022-07-06T08:35:05Z</dcterms:created>
  <dcterms:modified xsi:type="dcterms:W3CDTF">2022-07-29T07:44:06Z</dcterms:modified>
</cp:coreProperties>
</file>